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4"/>
  </p:notesMasterIdLst>
  <p:handoutMasterIdLst>
    <p:handoutMasterId r:id="rId55"/>
  </p:handoutMasterIdLst>
  <p:sldIdLst>
    <p:sldId id="449" r:id="rId2"/>
    <p:sldId id="450" r:id="rId3"/>
    <p:sldId id="451" r:id="rId4"/>
    <p:sldId id="392" r:id="rId5"/>
    <p:sldId id="429" r:id="rId6"/>
    <p:sldId id="393" r:id="rId7"/>
    <p:sldId id="388" r:id="rId8"/>
    <p:sldId id="394" r:id="rId9"/>
    <p:sldId id="433" r:id="rId10"/>
    <p:sldId id="43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5" r:id="rId21"/>
    <p:sldId id="410" r:id="rId22"/>
    <p:sldId id="432" r:id="rId23"/>
    <p:sldId id="414" r:id="rId24"/>
    <p:sldId id="437" r:id="rId25"/>
    <p:sldId id="438" r:id="rId26"/>
    <p:sldId id="440" r:id="rId27"/>
    <p:sldId id="439" r:id="rId28"/>
    <p:sldId id="406" r:id="rId29"/>
    <p:sldId id="416" r:id="rId30"/>
    <p:sldId id="417" r:id="rId31"/>
    <p:sldId id="430" r:id="rId32"/>
    <p:sldId id="431" r:id="rId33"/>
    <p:sldId id="441" r:id="rId34"/>
    <p:sldId id="442" r:id="rId35"/>
    <p:sldId id="420" r:id="rId36"/>
    <p:sldId id="421" r:id="rId37"/>
    <p:sldId id="444" r:id="rId38"/>
    <p:sldId id="443" r:id="rId39"/>
    <p:sldId id="445" r:id="rId40"/>
    <p:sldId id="407" r:id="rId41"/>
    <p:sldId id="422" r:id="rId42"/>
    <p:sldId id="423" r:id="rId43"/>
    <p:sldId id="446" r:id="rId44"/>
    <p:sldId id="447" r:id="rId45"/>
    <p:sldId id="425" r:id="rId46"/>
    <p:sldId id="424" r:id="rId47"/>
    <p:sldId id="426" r:id="rId48"/>
    <p:sldId id="427" r:id="rId49"/>
    <p:sldId id="448" r:id="rId50"/>
    <p:sldId id="436" r:id="rId51"/>
    <p:sldId id="435" r:id="rId52"/>
    <p:sldId id="428" r:id="rId53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A92"/>
    <a:srgbClr val="149C2E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2464" autoAdjust="0"/>
  </p:normalViewPr>
  <p:slideViewPr>
    <p:cSldViewPr>
      <p:cViewPr varScale="1">
        <p:scale>
          <a:sx n="85" d="100"/>
          <a:sy n="85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0" d="100"/>
          <a:sy n="70" d="100"/>
        </p:scale>
        <p:origin x="-3372" y="293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743" cy="465138"/>
          </a:xfrm>
          <a:prstGeom prst="rect">
            <a:avLst/>
          </a:prstGeom>
        </p:spPr>
        <p:txBody>
          <a:bodyPr vert="horz" lIns="90699" tIns="45349" rIns="90699" bIns="453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4" y="0"/>
            <a:ext cx="2982743" cy="465138"/>
          </a:xfrm>
          <a:prstGeom prst="rect">
            <a:avLst/>
          </a:prstGeom>
        </p:spPr>
        <p:txBody>
          <a:bodyPr vert="horz" lIns="90699" tIns="45349" rIns="90699" bIns="45349" rtlCol="0"/>
          <a:lstStyle>
            <a:lvl1pPr algn="r">
              <a:defRPr sz="1200"/>
            </a:lvl1pPr>
          </a:lstStyle>
          <a:p>
            <a:fld id="{64F927B1-D69F-4C40-910C-A678C1D82748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82743" cy="465138"/>
          </a:xfrm>
          <a:prstGeom prst="rect">
            <a:avLst/>
          </a:prstGeom>
        </p:spPr>
        <p:txBody>
          <a:bodyPr vert="horz" lIns="90699" tIns="45349" rIns="90699" bIns="453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4" y="8829676"/>
            <a:ext cx="2982743" cy="465138"/>
          </a:xfrm>
          <a:prstGeom prst="rect">
            <a:avLst/>
          </a:prstGeom>
        </p:spPr>
        <p:txBody>
          <a:bodyPr vert="horz" lIns="90699" tIns="45349" rIns="90699" bIns="45349" rtlCol="0" anchor="b"/>
          <a:lstStyle>
            <a:lvl1pPr algn="r">
              <a:defRPr sz="1200"/>
            </a:lvl1pPr>
          </a:lstStyle>
          <a:p>
            <a:fld id="{4AC9BABE-0539-4E56-9E42-73D33B051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255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F4F43E02-64A5-444A-9394-763C91532857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5325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09" tIns="46205" rIns="92409" bIns="462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4820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8829968"/>
            <a:ext cx="2982119" cy="464820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12EA8FBC-3110-4F71-A6B3-3213D9B21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62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7042" y="4425638"/>
            <a:ext cx="5618480" cy="418909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1"/>
              </a:spcAft>
            </a:pPr>
            <a:endParaRPr lang="en-US" sz="1600" dirty="0">
              <a:ea typeface="Arial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6108D-50C8-4ECB-A2B6-8A09C887A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F146-56CA-4986-BA7C-11315B055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F57-720A-4588-B174-37CDE5142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cmkelley\Desktop\20150717-GOVirginia-Final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186488"/>
            <a:ext cx="155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3"/>
          <p:cNvSpPr>
            <a:spLocks noGrp="1" noChangeArrowheads="1"/>
          </p:cNvSpPr>
          <p:nvPr>
            <p:ph idx="1"/>
          </p:nvPr>
        </p:nvSpPr>
        <p:spPr bwMode="auto">
          <a:xfrm>
            <a:off x="581025" y="1785938"/>
            <a:ext cx="7877175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230818"/>
            <a:ext cx="7877175" cy="98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642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473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088"/>
            <a:ext cx="6461760" cy="189711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:\Users\mbtogna\AppData\Local\Microsoft\Windows\Temporary Internet Files\Content.Outlook\LOIWYCRA\20150617-GOVirginia_Logo_FINA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7005" cy="102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00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589" y="206363"/>
            <a:ext cx="4648200" cy="1143000"/>
          </a:xfrm>
        </p:spPr>
        <p:txBody>
          <a:bodyPr/>
          <a:lstStyle>
            <a:lvl1pPr algn="ctr">
              <a:def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589" y="1676400"/>
            <a:ext cx="7315200" cy="48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:\Users\mbtogna\AppData\Local\Microsoft\Windows\Temporary Internet Files\Content.Outlook\LOIWYCRA\20150617-GOVirginia_Logo_FINA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7005" cy="10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BFE9-3789-438B-8687-3431062E83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554B-9255-4157-9CDA-C53A4D1B9D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8603-96F4-4CB7-8DE4-43372C69B2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8ED5-825F-4069-AC53-AAF62644A2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0F97-B8C4-4E20-8C96-2DBF17826D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0B39-0DA3-4B0C-A96A-5968DC1CE9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69234A4-96C5-4B50-84C1-28BCDBC81C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93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76400" y="4136571"/>
            <a:ext cx="563880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2E3A9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cap="small" dirty="0" smtClean="0">
              <a:solidFill>
                <a:srgbClr val="2E3A92"/>
              </a:solidFill>
            </a:endParaRPr>
          </a:p>
          <a:p>
            <a:pPr algn="ctr"/>
            <a:r>
              <a:rPr lang="en-US" b="1" cap="small" dirty="0" smtClean="0">
                <a:solidFill>
                  <a:srgbClr val="2E3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Baseline Measures </a:t>
            </a:r>
          </a:p>
          <a:p>
            <a:pPr algn="ctr"/>
            <a:r>
              <a:rPr lang="en-US" sz="2000" b="1" i="1" cap="small" dirty="0" smtClean="0">
                <a:solidFill>
                  <a:srgbClr val="2E3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 8</a:t>
            </a:r>
          </a:p>
          <a:p>
            <a:pPr algn="ctr"/>
            <a:endParaRPr lang="en-US" sz="800" cap="small" dirty="0">
              <a:solidFill>
                <a:srgbClr val="2E3A92"/>
              </a:solidFill>
              <a:latin typeface="+mj-lt"/>
            </a:endParaRPr>
          </a:p>
        </p:txBody>
      </p:sp>
      <p:pic>
        <p:nvPicPr>
          <p:cNvPr id="4" name="Picture 3" descr="C:\Users\mbtogna\AppData\Local\Microsoft\Windows\Temporary Internet Files\Content.Outlook\LOIWYCRA\20150617-GOVirginia_Logo_FIN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65322"/>
            <a:ext cx="6324600" cy="1774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6" y="5516856"/>
            <a:ext cx="935366" cy="876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595430"/>
            <a:ext cx="1106397" cy="7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Population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4" y="3300780"/>
            <a:ext cx="7150101" cy="15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4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Income and Wealth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</a:t>
            </a:r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</a:t>
            </a:r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25" y="2313221"/>
            <a:ext cx="7315200" cy="35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081" y="1676400"/>
            <a:ext cx="439528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Total </a:t>
            </a:r>
            <a:r>
              <a:rPr lang="en-US" dirty="0" smtClean="0"/>
              <a:t>Employment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Total </a:t>
            </a:r>
            <a:r>
              <a:rPr lang="en-US" dirty="0" smtClean="0"/>
              <a:t>Employment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175" y="1676400"/>
            <a:ext cx="65630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C:\Users\mwhite34\AppData\Local\Microsoft\Windows\Temporary Internet Files\Content.Outlook\KAXDZM16\GOVA_ApprovedBoundaries (1)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7987145" cy="51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Employment Sectors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Trends by Industry </a:t>
            </a:r>
            <a:r>
              <a:rPr lang="en-US" dirty="0" smtClean="0"/>
              <a:t>Sector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Trends by Industry </a:t>
            </a:r>
            <a:r>
              <a:rPr lang="en-US" dirty="0" smtClean="0"/>
              <a:t>Sector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248400"/>
            <a:ext cx="8379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*Additional data available </a:t>
            </a:r>
            <a:r>
              <a:rPr lang="en-US" sz="1600" dirty="0">
                <a:latin typeface="+mn-lt"/>
              </a:rPr>
              <a:t>in accompanying </a:t>
            </a:r>
            <a:r>
              <a:rPr lang="en-US" sz="1600" dirty="0" smtClean="0">
                <a:latin typeface="+mn-lt"/>
              </a:rPr>
              <a:t>spreadsheet for the years: 1996,2000,2005,2010,2015</a:t>
            </a:r>
            <a:endParaRPr lang="en-US" sz="16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327" y="1676400"/>
            <a:ext cx="723079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06363"/>
            <a:ext cx="5257799" cy="1143000"/>
          </a:xfrm>
        </p:spPr>
        <p:txBody>
          <a:bodyPr/>
          <a:lstStyle/>
          <a:p>
            <a:r>
              <a:rPr lang="en-US" dirty="0"/>
              <a:t>Industry Wages by </a:t>
            </a:r>
            <a:r>
              <a:rPr lang="en-US" dirty="0" smtClean="0"/>
              <a:t>Sector (1996)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346837"/>
            <a:ext cx="240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* Wages in 2015 dollars</a:t>
            </a:r>
            <a:endParaRPr lang="en-US" sz="18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6237"/>
            <a:ext cx="705229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06363"/>
            <a:ext cx="5257799" cy="1143000"/>
          </a:xfrm>
        </p:spPr>
        <p:txBody>
          <a:bodyPr/>
          <a:lstStyle/>
          <a:p>
            <a:r>
              <a:rPr lang="en-US" dirty="0"/>
              <a:t>Industry Wages by </a:t>
            </a:r>
            <a:r>
              <a:rPr lang="en-US" dirty="0" smtClean="0"/>
              <a:t>Sector (2000)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346837"/>
            <a:ext cx="240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* Wages in 2015 dollars</a:t>
            </a:r>
            <a:endParaRPr lang="en-US" sz="18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7800"/>
            <a:ext cx="706014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06363"/>
            <a:ext cx="5257799" cy="1143000"/>
          </a:xfrm>
        </p:spPr>
        <p:txBody>
          <a:bodyPr/>
          <a:lstStyle/>
          <a:p>
            <a:r>
              <a:rPr lang="en-US" dirty="0"/>
              <a:t>Industry Wages by </a:t>
            </a:r>
            <a:r>
              <a:rPr lang="en-US" dirty="0" smtClean="0"/>
              <a:t>Sector</a:t>
            </a:r>
            <a:br>
              <a:rPr lang="en-US" dirty="0" smtClean="0"/>
            </a:br>
            <a:r>
              <a:rPr lang="en-US" dirty="0" smtClean="0"/>
              <a:t>(2005)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346837"/>
            <a:ext cx="240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* Wages in 2015 dollars</a:t>
            </a:r>
            <a:endParaRPr lang="en-US" sz="18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349363"/>
            <a:ext cx="707171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06363"/>
            <a:ext cx="5257799" cy="1143000"/>
          </a:xfrm>
        </p:spPr>
        <p:txBody>
          <a:bodyPr/>
          <a:lstStyle/>
          <a:p>
            <a:r>
              <a:rPr lang="en-US" dirty="0"/>
              <a:t>Industry Wages by </a:t>
            </a:r>
            <a:r>
              <a:rPr lang="en-US" dirty="0" smtClean="0"/>
              <a:t>Sector</a:t>
            </a:r>
            <a:br>
              <a:rPr lang="en-US" dirty="0" smtClean="0"/>
            </a:br>
            <a:r>
              <a:rPr lang="en-US" dirty="0" smtClean="0"/>
              <a:t>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346837"/>
            <a:ext cx="240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* Wages in 2015 dollars</a:t>
            </a:r>
            <a:endParaRPr lang="en-US" sz="18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867" y="1676400"/>
            <a:ext cx="707171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06363"/>
            <a:ext cx="5257799" cy="1143000"/>
          </a:xfrm>
        </p:spPr>
        <p:txBody>
          <a:bodyPr/>
          <a:lstStyle/>
          <a:p>
            <a:r>
              <a:rPr lang="en-US" dirty="0"/>
              <a:t>Industry Wages by </a:t>
            </a:r>
            <a:r>
              <a:rPr lang="en-US" dirty="0" smtClean="0"/>
              <a:t>Sector</a:t>
            </a:r>
            <a:br>
              <a:rPr lang="en-US" dirty="0" smtClean="0"/>
            </a:br>
            <a:r>
              <a:rPr lang="en-US" dirty="0" smtClean="0"/>
              <a:t>(2015)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Labor 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Force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Region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114300"/>
            <a:r>
              <a:rPr lang="en-US" sz="2200" dirty="0">
                <a:solidFill>
                  <a:schemeClr val="tx1"/>
                </a:solidFill>
              </a:rPr>
              <a:t>Counties of: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42900" indent="-2286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Augusta, Bath, Clarke, Frederick, Highland, Page, Rockbridge, Rockingham, Shenandoah, Warren</a:t>
            </a:r>
            <a:endParaRPr lang="en-US" sz="2200" dirty="0">
              <a:solidFill>
                <a:schemeClr val="tx1"/>
              </a:solidFill>
            </a:endParaRPr>
          </a:p>
          <a:p>
            <a:pPr marL="114300"/>
            <a:r>
              <a:rPr lang="en-US" sz="2200" dirty="0" smtClean="0">
                <a:solidFill>
                  <a:schemeClr val="tx1"/>
                </a:solidFill>
              </a:rPr>
              <a:t>Cities </a:t>
            </a:r>
            <a:r>
              <a:rPr lang="en-US" sz="2200" dirty="0">
                <a:solidFill>
                  <a:schemeClr val="tx1"/>
                </a:solidFill>
              </a:rPr>
              <a:t>of: 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Buena </a:t>
            </a:r>
            <a:r>
              <a:rPr lang="en-US" sz="2200" dirty="0" smtClean="0">
                <a:solidFill>
                  <a:schemeClr val="tx1"/>
                </a:solidFill>
              </a:rPr>
              <a:t>Vista, Harrisonburg, Lexington, Staunton, Waynesboro, Winchester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Force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031" y="1676400"/>
            <a:ext cx="493338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4648200" cy="1143000"/>
          </a:xfrm>
        </p:spPr>
        <p:txBody>
          <a:bodyPr/>
          <a:lstStyle/>
          <a:p>
            <a:r>
              <a:rPr lang="en-US" dirty="0"/>
              <a:t>Commuting </a:t>
            </a:r>
            <a:r>
              <a:rPr lang="en-US" sz="2800" dirty="0" smtClean="0"/>
              <a:t>(Inflow/Outflow)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343400"/>
            <a:ext cx="5046946" cy="2170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34533"/>
            <a:ext cx="2926086" cy="31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370" y="0"/>
            <a:ext cx="4648200" cy="1143000"/>
          </a:xfrm>
        </p:spPr>
        <p:txBody>
          <a:bodyPr/>
          <a:lstStyle/>
          <a:p>
            <a:r>
              <a:rPr lang="en-US" dirty="0"/>
              <a:t>Commuting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/>
              <a:t>Inflow/Outflow)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172200"/>
            <a:ext cx="780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*Additional data available for each year 2002-2014 in accompanying spreadsheet</a:t>
            </a:r>
            <a:endParaRPr lang="en-US" sz="18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11" y="1752600"/>
            <a:ext cx="7611437" cy="41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370" y="0"/>
            <a:ext cx="4648200" cy="1143000"/>
          </a:xfrm>
        </p:spPr>
        <p:txBody>
          <a:bodyPr/>
          <a:lstStyle/>
          <a:p>
            <a:r>
              <a:rPr lang="en-US" dirty="0"/>
              <a:t>Commuting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/>
              <a:t>Inflow/Outflow)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370" y="0"/>
            <a:ext cx="4648200" cy="1143000"/>
          </a:xfrm>
        </p:spPr>
        <p:txBody>
          <a:bodyPr/>
          <a:lstStyle/>
          <a:p>
            <a:r>
              <a:rPr lang="en-US" dirty="0"/>
              <a:t>Commuting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/>
              <a:t>Inflow/Outflow)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46225" y="4499880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Source: US Census Bureau, Longitudinal Employer-Household Dynamics </a:t>
            </a:r>
            <a:r>
              <a:rPr lang="en-US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OnTheMap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, 2014</a:t>
            </a:r>
            <a:r>
              <a:rPr lang="en-US" sz="1200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075" y="2165044"/>
            <a:ext cx="4559300" cy="23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Attainment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Attainment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25" y="2041068"/>
            <a:ext cx="7315200" cy="40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25" y="2186437"/>
            <a:ext cx="7315200" cy="37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667000"/>
            <a:ext cx="8028138" cy="25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589" y="1676400"/>
            <a:ext cx="7102011" cy="49530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Population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Population </a:t>
            </a:r>
            <a:r>
              <a:rPr lang="en-US" sz="2200" dirty="0" smtClean="0"/>
              <a:t>Trends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Components of Population Change</a:t>
            </a:r>
            <a:endParaRPr lang="en-US" sz="2200" dirty="0"/>
          </a:p>
          <a:p>
            <a:r>
              <a:rPr lang="en-US" sz="2400" b="1" dirty="0" smtClean="0"/>
              <a:t>Income and Wealth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Per Capita Income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Poverty</a:t>
            </a:r>
          </a:p>
          <a:p>
            <a:r>
              <a:rPr lang="en-US" sz="2400" b="1" dirty="0" smtClean="0"/>
              <a:t>Employment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Total </a:t>
            </a:r>
            <a:r>
              <a:rPr lang="en-US" sz="2200" dirty="0" smtClean="0"/>
              <a:t>Employment Trends</a:t>
            </a:r>
            <a:endParaRPr lang="en-US" sz="2200" dirty="0"/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Unemployment </a:t>
            </a:r>
            <a:endParaRPr lang="en-US" sz="2200" dirty="0" smtClean="0"/>
          </a:p>
          <a:p>
            <a:pPr fontAlgn="base">
              <a:spcAft>
                <a:spcPct val="0"/>
              </a:spcAft>
            </a:pPr>
            <a:r>
              <a:rPr lang="en-US" sz="2400" b="1" dirty="0"/>
              <a:t>Economic Sectors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Employment Trends by Industry Sector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Relative Concentration (Location Quotients) by Sector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Wages by Industry Sector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Firm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Created by Young Companies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/>
              <a:t>5 years old or less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Created by Young Companies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/>
              <a:t>5 years old or less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450" y="1676400"/>
            <a:ext cx="5470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Created by </a:t>
            </a:r>
            <a:r>
              <a:rPr lang="en-US" dirty="0" smtClean="0"/>
              <a:t>Older </a:t>
            </a:r>
            <a:r>
              <a:rPr lang="en-US" dirty="0"/>
              <a:t>Companies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(greater than 10 yrs. 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Created by </a:t>
            </a:r>
            <a:r>
              <a:rPr lang="en-US" dirty="0" smtClean="0"/>
              <a:t>Older </a:t>
            </a:r>
            <a:r>
              <a:rPr lang="en-US" dirty="0"/>
              <a:t>Companies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(greater than 10 yrs. 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729" y="1676400"/>
            <a:ext cx="541999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Created by </a:t>
            </a:r>
            <a:r>
              <a:rPr lang="en-US" dirty="0" smtClean="0"/>
              <a:t>Small </a:t>
            </a:r>
            <a:r>
              <a:rPr lang="en-US" dirty="0"/>
              <a:t>Companies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(less than 20 employees)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Created by </a:t>
            </a:r>
            <a:r>
              <a:rPr lang="en-US" dirty="0" smtClean="0"/>
              <a:t>Small </a:t>
            </a:r>
            <a:r>
              <a:rPr lang="en-US" dirty="0"/>
              <a:t>Companies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(less than 20 employees)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450" y="1676400"/>
            <a:ext cx="5470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00400" y="206363"/>
            <a:ext cx="5257799" cy="1143000"/>
          </a:xfrm>
        </p:spPr>
        <p:txBody>
          <a:bodyPr/>
          <a:lstStyle/>
          <a:p>
            <a:r>
              <a:rPr lang="en-US" dirty="0" smtClean="0"/>
              <a:t>Sole Proprietorships </a:t>
            </a:r>
            <a:br>
              <a:rPr lang="en-US" dirty="0" smtClean="0"/>
            </a:br>
            <a:r>
              <a:rPr lang="en-US" sz="2800" dirty="0" smtClean="0"/>
              <a:t>(as a percent of total employment)</a:t>
            </a:r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 Proprietorships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25" y="2600666"/>
            <a:ext cx="7315200" cy="295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 Government Costs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676400"/>
            <a:ext cx="7756989" cy="48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Labor Force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Labor </a:t>
            </a:r>
            <a:r>
              <a:rPr lang="en-US" sz="2200" dirty="0"/>
              <a:t>Force Participation </a:t>
            </a:r>
            <a:endParaRPr lang="en-US" sz="2200" dirty="0" smtClean="0"/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Commuting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Educational Attainment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Educational </a:t>
            </a:r>
            <a:r>
              <a:rPr lang="en-US" sz="2200" dirty="0" smtClean="0"/>
              <a:t>Awards </a:t>
            </a:r>
            <a:endParaRPr lang="en-US" sz="2200" dirty="0"/>
          </a:p>
          <a:p>
            <a:r>
              <a:rPr lang="en-US" sz="2400" b="1" dirty="0" smtClean="0"/>
              <a:t>Firm Growth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Jobs Created by Young Companies (5 years old or less)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Jobs Created by Older Companies (greater than 10 years old)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Jobs </a:t>
            </a:r>
            <a:r>
              <a:rPr lang="en-US" sz="2200" dirty="0"/>
              <a:t>Created by </a:t>
            </a:r>
            <a:r>
              <a:rPr lang="en-US" sz="2200" dirty="0" smtClean="0"/>
              <a:t>Small </a:t>
            </a:r>
            <a:r>
              <a:rPr lang="en-US" sz="2200" dirty="0"/>
              <a:t>Companies (less than 20 employees</a:t>
            </a:r>
            <a:r>
              <a:rPr lang="en-US" sz="2200" dirty="0" smtClean="0"/>
              <a:t>)</a:t>
            </a:r>
            <a:endParaRPr lang="en-US" sz="2200" dirty="0"/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Sole </a:t>
            </a:r>
            <a:r>
              <a:rPr lang="en-US" sz="2200" dirty="0" smtClean="0"/>
              <a:t>Proprietorships</a:t>
            </a:r>
          </a:p>
          <a:p>
            <a:r>
              <a:rPr lang="en-US" sz="2400" b="1" dirty="0"/>
              <a:t>Local Government </a:t>
            </a:r>
            <a:r>
              <a:rPr lang="en-US" sz="2400" b="1" dirty="0" smtClean="0"/>
              <a:t>Costs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Average Cost of Government Services</a:t>
            </a:r>
          </a:p>
          <a:p>
            <a:pPr lvl="1"/>
            <a:endParaRPr lang="en-US" sz="2200" b="1" dirty="0"/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endParaRPr lang="en-US" sz="2200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178988" cy="1524000"/>
          </a:xfrm>
        </p:spPr>
        <p:txBody>
          <a:bodyPr/>
          <a:lstStyle/>
          <a:p>
            <a:r>
              <a:rPr lang="en-US" dirty="0" smtClean="0"/>
              <a:t>Average Cost of Government Services </a:t>
            </a:r>
            <a:br>
              <a:rPr lang="en-US" dirty="0" smtClean="0"/>
            </a:br>
            <a:r>
              <a:rPr lang="en-US" sz="2400" dirty="0" smtClean="0"/>
              <a:t>(Per Capita Local Government  Expenditures)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00400" y="152400"/>
            <a:ext cx="517898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 cap="none" spc="-10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Average Cost of Government Services </a:t>
            </a:r>
            <a:br>
              <a:rPr lang="en-US" dirty="0" smtClean="0"/>
            </a:br>
            <a:r>
              <a:rPr lang="en-US" sz="2400" dirty="0" smtClean="0"/>
              <a:t>(Per Capita Local Government  Expenditures) 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704" y="1676400"/>
            <a:ext cx="504204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4731"/>
            <a:ext cx="7543800" cy="107607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6820" y="2415376"/>
            <a:ext cx="6461760" cy="3833024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400" dirty="0"/>
          </a:p>
          <a:p>
            <a:pPr algn="ctr"/>
            <a:r>
              <a:rPr lang="en-US" sz="3100" spc="-100" dirty="0">
                <a:solidFill>
                  <a:schemeClr val="tx1"/>
                </a:solidFill>
              </a:rPr>
              <a:t>Terry L. Clower Ph.D. – tclower@gmu.edu</a:t>
            </a:r>
          </a:p>
          <a:p>
            <a:pPr algn="ctr"/>
            <a:r>
              <a:rPr lang="en-US" sz="3100" spc="-100" dirty="0">
                <a:solidFill>
                  <a:schemeClr val="tx1"/>
                </a:solidFill>
              </a:rPr>
              <a:t>Mark C. White Ph.D. – mwhite@gmu.edu</a:t>
            </a:r>
          </a:p>
          <a:p>
            <a:pPr algn="ctr"/>
            <a:r>
              <a:rPr lang="en-US" sz="3100" spc="-100" dirty="0">
                <a:solidFill>
                  <a:schemeClr val="tx1"/>
                </a:solidFill>
              </a:rPr>
              <a:t>Spencer A. Shanholtz – sshanhol@gmu.edu</a:t>
            </a:r>
          </a:p>
          <a:p>
            <a:pPr algn="ctr"/>
            <a:endParaRPr lang="en-US" sz="3100" spc="-100" dirty="0">
              <a:solidFill>
                <a:schemeClr val="tx1"/>
              </a:solidFill>
            </a:endParaRPr>
          </a:p>
          <a:p>
            <a:pPr algn="ctr"/>
            <a:endParaRPr lang="en-US" sz="3100" spc="-100" dirty="0">
              <a:solidFill>
                <a:schemeClr val="tx1"/>
              </a:solidFill>
            </a:endParaRPr>
          </a:p>
          <a:p>
            <a:pPr algn="ctr"/>
            <a:endParaRPr lang="en-US" sz="3100" spc="-100" dirty="0">
              <a:solidFill>
                <a:schemeClr val="tx1"/>
              </a:solidFill>
            </a:endParaRPr>
          </a:p>
          <a:p>
            <a:pPr algn="ctr"/>
            <a:r>
              <a:rPr lang="en-US" sz="3100" spc="-100" dirty="0">
                <a:solidFill>
                  <a:schemeClr val="tx1"/>
                </a:solidFill>
              </a:rPr>
              <a:t>cra.gmu.edu</a:t>
            </a:r>
          </a:p>
          <a:p>
            <a:pPr algn="ctr"/>
            <a:r>
              <a:rPr lang="en-US" sz="3100" spc="-100" dirty="0">
                <a:solidFill>
                  <a:schemeClr val="tx1"/>
                </a:solidFill>
              </a:rPr>
              <a:t>@GMU_CRA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16084"/>
            <a:ext cx="935366" cy="876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4" y="4094658"/>
            <a:ext cx="1106397" cy="7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119" y="1676400"/>
            <a:ext cx="654321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Population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71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5">
      <a:dk1>
        <a:srgbClr val="005390"/>
      </a:dk1>
      <a:lt1>
        <a:srgbClr val="FFFFFF"/>
      </a:lt1>
      <a:dk2>
        <a:srgbClr val="2DA923"/>
      </a:dk2>
      <a:lt2>
        <a:srgbClr val="FFFFFF"/>
      </a:lt2>
      <a:accent1>
        <a:srgbClr val="38A72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15568</TotalTime>
  <Words>420</Words>
  <Application>Microsoft Office PowerPoint</Application>
  <PresentationFormat>On-screen Show (4:3)</PresentationFormat>
  <Paragraphs>150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</vt:lpstr>
      <vt:lpstr>Times New Roman</vt:lpstr>
      <vt:lpstr>Adjacency</vt:lpstr>
      <vt:lpstr>PowerPoint Presentation</vt:lpstr>
      <vt:lpstr>PowerPoint Presentation</vt:lpstr>
      <vt:lpstr>Region 8</vt:lpstr>
      <vt:lpstr>Data Included</vt:lpstr>
      <vt:lpstr>Data Included</vt:lpstr>
      <vt:lpstr>Population</vt:lpstr>
      <vt:lpstr>Population Trends</vt:lpstr>
      <vt:lpstr>Population Trends</vt:lpstr>
      <vt:lpstr>Components of Population Change</vt:lpstr>
      <vt:lpstr>Components of Population Change</vt:lpstr>
      <vt:lpstr>Income and Wealth</vt:lpstr>
      <vt:lpstr>Per Capita Income</vt:lpstr>
      <vt:lpstr>Per Capita Income</vt:lpstr>
      <vt:lpstr>Poverty</vt:lpstr>
      <vt:lpstr>Poverty</vt:lpstr>
      <vt:lpstr>Employment</vt:lpstr>
      <vt:lpstr>Total Employment Trends</vt:lpstr>
      <vt:lpstr>Total Employment Trends</vt:lpstr>
      <vt:lpstr>Unemployment</vt:lpstr>
      <vt:lpstr>Employment Sectors</vt:lpstr>
      <vt:lpstr>Employment Trends by Industry Sector</vt:lpstr>
      <vt:lpstr>Employment Trends by Industry Sector</vt:lpstr>
      <vt:lpstr>Industry Wages by Sector (1996)</vt:lpstr>
      <vt:lpstr>Industry Wages by Sector (2000)</vt:lpstr>
      <vt:lpstr>Industry Wages by Sector (2005)</vt:lpstr>
      <vt:lpstr>Industry Wages by Sector (2010)</vt:lpstr>
      <vt:lpstr>Industry Wages by Sector (2015)</vt:lpstr>
      <vt:lpstr>Labor Force</vt:lpstr>
      <vt:lpstr>Labor Force Participation</vt:lpstr>
      <vt:lpstr>Labor Force Participation</vt:lpstr>
      <vt:lpstr>Commuting (Inflow/Outflow)</vt:lpstr>
      <vt:lpstr>Commuting  (Inflow/Outflow)</vt:lpstr>
      <vt:lpstr>Commuting  (Inflow/Outflow)</vt:lpstr>
      <vt:lpstr>Commuting  (Inflow/Outflow)</vt:lpstr>
      <vt:lpstr>Educational Attainment</vt:lpstr>
      <vt:lpstr>Educational Attainment</vt:lpstr>
      <vt:lpstr>Educational Awards</vt:lpstr>
      <vt:lpstr>Educational Awards</vt:lpstr>
      <vt:lpstr>Educational Awards</vt:lpstr>
      <vt:lpstr>Firm Growth</vt:lpstr>
      <vt:lpstr>Jobs Created by Young Companies  (5 years old or less)</vt:lpstr>
      <vt:lpstr>Jobs Created by Young Companies  (5 years old or less)</vt:lpstr>
      <vt:lpstr>Jobs Created by Older Companies  (greater than 10 yrs. old)</vt:lpstr>
      <vt:lpstr>Jobs Created by Older Companies  (greater than 10 yrs. old)</vt:lpstr>
      <vt:lpstr>Jobs Created by Small Companies  (less than 20 employees)</vt:lpstr>
      <vt:lpstr>Jobs Created by Small Companies  (less than 20 employees)</vt:lpstr>
      <vt:lpstr>Sole Proprietorships  (as a percent of total employment)</vt:lpstr>
      <vt:lpstr>Sole Proprietorships</vt:lpstr>
      <vt:lpstr>Local Government Costs</vt:lpstr>
      <vt:lpstr>Average Cost of Government Services  (Per Capita Local Government  Expenditures)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Lloyd, Christopher D.</dc:creator>
  <cp:lastModifiedBy>Spencer Allen Shanholtz</cp:lastModifiedBy>
  <cp:revision>135</cp:revision>
  <cp:lastPrinted>2017-05-25T19:03:04Z</cp:lastPrinted>
  <dcterms:modified xsi:type="dcterms:W3CDTF">2017-05-30T13:00:39Z</dcterms:modified>
</cp:coreProperties>
</file>