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3"/>
  </p:notesMasterIdLst>
  <p:handoutMasterIdLst>
    <p:handoutMasterId r:id="rId54"/>
  </p:handoutMasterIdLst>
  <p:sldIdLst>
    <p:sldId id="345" r:id="rId2"/>
    <p:sldId id="389" r:id="rId3"/>
    <p:sldId id="391" r:id="rId4"/>
    <p:sldId id="392" r:id="rId5"/>
    <p:sldId id="429" r:id="rId6"/>
    <p:sldId id="393" r:id="rId7"/>
    <p:sldId id="388" r:id="rId8"/>
    <p:sldId id="394" r:id="rId9"/>
    <p:sldId id="433" r:id="rId10"/>
    <p:sldId id="434" r:id="rId11"/>
    <p:sldId id="395" r:id="rId12"/>
    <p:sldId id="396" r:id="rId13"/>
    <p:sldId id="397" r:id="rId14"/>
    <p:sldId id="398" r:id="rId15"/>
    <p:sldId id="399" r:id="rId16"/>
    <p:sldId id="400" r:id="rId17"/>
    <p:sldId id="401" r:id="rId18"/>
    <p:sldId id="402" r:id="rId19"/>
    <p:sldId id="403" r:id="rId20"/>
    <p:sldId id="405" r:id="rId21"/>
    <p:sldId id="410" r:id="rId22"/>
    <p:sldId id="432" r:id="rId23"/>
    <p:sldId id="414" r:id="rId24"/>
    <p:sldId id="437" r:id="rId25"/>
    <p:sldId id="438" r:id="rId26"/>
    <p:sldId id="440" r:id="rId27"/>
    <p:sldId id="439" r:id="rId28"/>
    <p:sldId id="406" r:id="rId29"/>
    <p:sldId id="416" r:id="rId30"/>
    <p:sldId id="417" r:id="rId31"/>
    <p:sldId id="430" r:id="rId32"/>
    <p:sldId id="431" r:id="rId33"/>
    <p:sldId id="441" r:id="rId34"/>
    <p:sldId id="420" r:id="rId35"/>
    <p:sldId id="421" r:id="rId36"/>
    <p:sldId id="445" r:id="rId37"/>
    <p:sldId id="444" r:id="rId38"/>
    <p:sldId id="443" r:id="rId39"/>
    <p:sldId id="407" r:id="rId40"/>
    <p:sldId id="422" r:id="rId41"/>
    <p:sldId id="423" r:id="rId42"/>
    <p:sldId id="446" r:id="rId43"/>
    <p:sldId id="447" r:id="rId44"/>
    <p:sldId id="425" r:id="rId45"/>
    <p:sldId id="424" r:id="rId46"/>
    <p:sldId id="426" r:id="rId47"/>
    <p:sldId id="427" r:id="rId48"/>
    <p:sldId id="448" r:id="rId49"/>
    <p:sldId id="436" r:id="rId50"/>
    <p:sldId id="435" r:id="rId51"/>
    <p:sldId id="428" r:id="rId52"/>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92"/>
    <a:srgbClr val="149C2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2464" autoAdjust="0"/>
  </p:normalViewPr>
  <p:slideViewPr>
    <p:cSldViewPr>
      <p:cViewPr varScale="1">
        <p:scale>
          <a:sx n="85" d="100"/>
          <a:sy n="85" d="100"/>
        </p:scale>
        <p:origin x="11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70" d="100"/>
          <a:sy n="70" d="100"/>
        </p:scale>
        <p:origin x="-3372" y="293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43" cy="465138"/>
          </a:xfrm>
          <a:prstGeom prst="rect">
            <a:avLst/>
          </a:prstGeom>
        </p:spPr>
        <p:txBody>
          <a:bodyPr vert="horz" lIns="90699" tIns="45349" rIns="90699" bIns="45349" rtlCol="0"/>
          <a:lstStyle>
            <a:lvl1pPr algn="l">
              <a:defRPr sz="1200"/>
            </a:lvl1pPr>
          </a:lstStyle>
          <a:p>
            <a:endParaRPr lang="en-US" dirty="0"/>
          </a:p>
        </p:txBody>
      </p:sp>
      <p:sp>
        <p:nvSpPr>
          <p:cNvPr id="3" name="Date Placeholder 2"/>
          <p:cNvSpPr>
            <a:spLocks noGrp="1"/>
          </p:cNvSpPr>
          <p:nvPr>
            <p:ph type="dt" sz="quarter" idx="1"/>
          </p:nvPr>
        </p:nvSpPr>
        <p:spPr>
          <a:xfrm>
            <a:off x="3897514" y="0"/>
            <a:ext cx="2982743" cy="465138"/>
          </a:xfrm>
          <a:prstGeom prst="rect">
            <a:avLst/>
          </a:prstGeom>
        </p:spPr>
        <p:txBody>
          <a:bodyPr vert="horz" lIns="90699" tIns="45349" rIns="90699" bIns="45349" rtlCol="0"/>
          <a:lstStyle>
            <a:lvl1pPr algn="r">
              <a:defRPr sz="1200"/>
            </a:lvl1pPr>
          </a:lstStyle>
          <a:p>
            <a:fld id="{64F927B1-D69F-4C40-910C-A678C1D82748}" type="datetimeFigureOut">
              <a:rPr lang="en-US" smtClean="0"/>
              <a:t>6/28/2017</a:t>
            </a:fld>
            <a:endParaRPr lang="en-US" dirty="0"/>
          </a:p>
        </p:txBody>
      </p:sp>
      <p:sp>
        <p:nvSpPr>
          <p:cNvPr id="4" name="Footer Placeholder 3"/>
          <p:cNvSpPr>
            <a:spLocks noGrp="1"/>
          </p:cNvSpPr>
          <p:nvPr>
            <p:ph type="ftr" sz="quarter" idx="2"/>
          </p:nvPr>
        </p:nvSpPr>
        <p:spPr>
          <a:xfrm>
            <a:off x="0" y="8829676"/>
            <a:ext cx="2982743" cy="465138"/>
          </a:xfrm>
          <a:prstGeom prst="rect">
            <a:avLst/>
          </a:prstGeom>
        </p:spPr>
        <p:txBody>
          <a:bodyPr vert="horz" lIns="90699" tIns="45349" rIns="90699" bIns="453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699" tIns="45349" rIns="90699" bIns="45349" rtlCol="0" anchor="b"/>
          <a:lstStyle>
            <a:lvl1pPr algn="r">
              <a:defRPr sz="1200"/>
            </a:lvl1pPr>
          </a:lstStyle>
          <a:p>
            <a:fld id="{4AC9BABE-0539-4E56-9E42-73D33B051CD2}" type="slidenum">
              <a:rPr lang="en-US" smtClean="0"/>
              <a:t>‹#›</a:t>
            </a:fld>
            <a:endParaRPr lang="en-US" dirty="0"/>
          </a:p>
        </p:txBody>
      </p:sp>
    </p:spTree>
    <p:extLst>
      <p:ext uri="{BB962C8B-B14F-4D97-AF65-F5344CB8AC3E}">
        <p14:creationId xmlns:p14="http://schemas.microsoft.com/office/powerpoint/2010/main" val="10808255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9" tIns="46205" rIns="92409" bIns="4620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09" tIns="46205" rIns="92409" bIns="46205" rtlCol="0"/>
          <a:lstStyle>
            <a:lvl1pPr algn="r">
              <a:defRPr sz="1200"/>
            </a:lvl1pPr>
          </a:lstStyle>
          <a:p>
            <a:fld id="{F4F43E02-64A5-444A-9394-763C91532857}" type="datetimeFigureOut">
              <a:rPr lang="en-US" smtClean="0"/>
              <a:t>6/28/2017</a:t>
            </a:fld>
            <a:endParaRPr lang="en-US" dirty="0"/>
          </a:p>
        </p:txBody>
      </p:sp>
      <p:sp>
        <p:nvSpPr>
          <p:cNvPr id="4" name="Slide Image Placeholder 3"/>
          <p:cNvSpPr>
            <a:spLocks noGrp="1" noRot="1" noChangeAspect="1"/>
          </p:cNvSpPr>
          <p:nvPr>
            <p:ph type="sldImg" idx="2"/>
          </p:nvPr>
        </p:nvSpPr>
        <p:spPr>
          <a:xfrm>
            <a:off x="1117600" y="695325"/>
            <a:ext cx="4646613" cy="3486150"/>
          </a:xfrm>
          <a:prstGeom prst="rect">
            <a:avLst/>
          </a:prstGeom>
          <a:noFill/>
          <a:ln w="12700">
            <a:solidFill>
              <a:prstClr val="black"/>
            </a:solidFill>
          </a:ln>
        </p:spPr>
        <p:txBody>
          <a:bodyPr vert="horz" lIns="92409" tIns="46205" rIns="92409" bIns="4620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9" tIns="46205" rIns="92409" bIns="462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409" tIns="46205" rIns="92409" bIns="462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8"/>
            <a:ext cx="2982119" cy="464820"/>
          </a:xfrm>
          <a:prstGeom prst="rect">
            <a:avLst/>
          </a:prstGeom>
        </p:spPr>
        <p:txBody>
          <a:bodyPr vert="horz" lIns="92409" tIns="46205" rIns="92409" bIns="46205" rtlCol="0" anchor="b"/>
          <a:lstStyle>
            <a:lvl1pPr algn="r">
              <a:defRPr sz="1200"/>
            </a:lvl1pPr>
          </a:lstStyle>
          <a:p>
            <a:fld id="{12EA8FBC-3110-4F71-A6B3-3213D9B21B6E}" type="slidenum">
              <a:rPr lang="en-US" smtClean="0"/>
              <a:t>‹#›</a:t>
            </a:fld>
            <a:endParaRPr lang="en-US" dirty="0"/>
          </a:p>
        </p:txBody>
      </p:sp>
    </p:spTree>
    <p:extLst>
      <p:ext uri="{BB962C8B-B14F-4D97-AF65-F5344CB8AC3E}">
        <p14:creationId xmlns:p14="http://schemas.microsoft.com/office/powerpoint/2010/main" val="177186251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221" y="4419601"/>
            <a:ext cx="5505450" cy="4183380"/>
          </a:xfrm>
        </p:spPr>
        <p:txBody>
          <a:bodyPr/>
          <a:lstStyle/>
          <a:p>
            <a:pPr>
              <a:lnSpc>
                <a:spcPct val="150000"/>
              </a:lnSpc>
              <a:spcAft>
                <a:spcPts val="793"/>
              </a:spcAft>
            </a:pPr>
            <a:endParaRPr lang="en-US" sz="1600" dirty="0">
              <a:ea typeface="Arial"/>
              <a:cs typeface="Times New Roman"/>
            </a:endParaRPr>
          </a:p>
          <a:p>
            <a:pPr>
              <a:lnSpc>
                <a:spcPct val="150000"/>
              </a:lnSpc>
            </a:pPr>
            <a:endParaRPr lang="en-US" dirty="0"/>
          </a:p>
        </p:txBody>
      </p:sp>
    </p:spTree>
    <p:extLst>
      <p:ext uri="{BB962C8B-B14F-4D97-AF65-F5344CB8AC3E}">
        <p14:creationId xmlns:p14="http://schemas.microsoft.com/office/powerpoint/2010/main" val="248043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dirty="0"/>
          </a:p>
        </p:txBody>
      </p:sp>
      <p:sp>
        <p:nvSpPr>
          <p:cNvPr id="9" name="Slide Number Placeholder 8"/>
          <p:cNvSpPr>
            <a:spLocks noGrp="1"/>
          </p:cNvSpPr>
          <p:nvPr>
            <p:ph type="sldNum" sz="quarter" idx="11"/>
          </p:nvPr>
        </p:nvSpPr>
        <p:spPr/>
        <p:txBody>
          <a:bodyPr/>
          <a:lstStyle/>
          <a:p>
            <a:fld id="{0986108D-50C8-4ECB-A2B6-8A09C887AA22}"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56F146-56CA-4986-BA7C-11315B055FE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FBBF57-720A-4588-B174-37CDE51428CD}"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4" descr="C:\Users\cmkelley\Desktop\20150717-GOVirginia-Final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8850" y="6186488"/>
            <a:ext cx="155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3"/>
          <p:cNvSpPr>
            <a:spLocks noGrp="1" noChangeArrowheads="1"/>
          </p:cNvSpPr>
          <p:nvPr>
            <p:ph idx="1"/>
          </p:nvPr>
        </p:nvSpPr>
        <p:spPr bwMode="auto">
          <a:xfrm>
            <a:off x="581025" y="1785938"/>
            <a:ext cx="7877175" cy="423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Rectangle 26"/>
          <p:cNvSpPr>
            <a:spLocks noGrp="1" noChangeArrowheads="1"/>
          </p:cNvSpPr>
          <p:nvPr>
            <p:ph type="title"/>
          </p:nvPr>
        </p:nvSpPr>
        <p:spPr bwMode="auto">
          <a:xfrm>
            <a:off x="581025" y="230818"/>
            <a:ext cx="7877175" cy="98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US" smtClean="0"/>
              <a:t>Click to edit Master title style</a:t>
            </a:r>
            <a:endParaRPr lang="en-US" dirty="0" smtClean="0"/>
          </a:p>
        </p:txBody>
      </p:sp>
    </p:spTree>
    <p:extLst>
      <p:ext uri="{BB962C8B-B14F-4D97-AF65-F5344CB8AC3E}">
        <p14:creationId xmlns:p14="http://schemas.microsoft.com/office/powerpoint/2010/main" val="322642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48088"/>
            <a:ext cx="6461760" cy="1897111"/>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E35B59-954D-4067-A307-012361DF394A}"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extLst>
      <p:ext uri="{BB962C8B-B14F-4D97-AF65-F5344CB8AC3E}">
        <p14:creationId xmlns:p14="http://schemas.microsoft.com/office/powerpoint/2010/main" val="3314003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589" y="206363"/>
            <a:ext cx="4648200" cy="1143000"/>
          </a:xfrm>
        </p:spPr>
        <p:txBody>
          <a:bodyPr/>
          <a:lstStyle>
            <a:lvl1pPr algn="ctr">
              <a:defRPr lang="en-US" sz="3600" kern="1200" dirty="0">
                <a:solidFill>
                  <a:schemeClr val="tx1"/>
                </a:solidFill>
                <a:latin typeface="+mn-lt"/>
                <a:ea typeface="+mn-ea"/>
                <a:cs typeface="+mn-cs"/>
              </a:defRPr>
            </a:lvl1pPr>
          </a:lstStyle>
          <a:p>
            <a:r>
              <a:rPr lang="en-US" dirty="0" smtClean="0"/>
              <a:t>Click to edit Master title style</a:t>
            </a:r>
            <a:endParaRPr lang="en-US" dirty="0"/>
          </a:p>
        </p:txBody>
      </p:sp>
      <p:sp>
        <p:nvSpPr>
          <p:cNvPr id="3" name="Content Placeholder 2"/>
          <p:cNvSpPr>
            <a:spLocks noGrp="1"/>
          </p:cNvSpPr>
          <p:nvPr>
            <p:ph idx="1"/>
          </p:nvPr>
        </p:nvSpPr>
        <p:spPr>
          <a:xfrm>
            <a:off x="746589" y="1676400"/>
            <a:ext cx="73152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92868-7C55-471F-9DDA-92D1A7BE7F83}" type="slidenum">
              <a:rPr lang="en-US" smtClean="0"/>
              <a:pPr/>
              <a:t>‹#›</a:t>
            </a:fld>
            <a:endParaRPr lang="en-US" dirty="0"/>
          </a:p>
        </p:txBody>
      </p:sp>
      <p:pic>
        <p:nvPicPr>
          <p:cNvPr id="7" name="Picture 6" descr="C:\Users\mbtogna\AppData\Local\Microsoft\Windows\Temporary Internet Files\Content.Outlook\LOIWYCRA\20150617-GOVirginia_Logo_FINA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257005" cy="1022325"/>
          </a:xfrm>
          <a:prstGeom prst="rect">
            <a:avLst/>
          </a:prstGeom>
          <a:noFill/>
          <a:ln>
            <a:noFill/>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9EBFE9-3789-438B-8687-3431062E83C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F5554B-9255-4157-9CDA-C53A4D1B9DB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FC8603-96F4-4CB7-8DE4-43372C69B2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568ED5-825F-4069-AC53-AAF62644A2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A0F97-B8C4-4E20-8C96-2DBF17826D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B0B39-0DA3-4B0C-A96A-5968DC1CE9C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9234A4-96C5-4B50-84C1-28BCDBC81C43}"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93"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1676400" y="4136571"/>
            <a:ext cx="5638800" cy="892552"/>
          </a:xfrm>
          <a:prstGeom prst="rect">
            <a:avLst/>
          </a:prstGeom>
          <a:solidFill>
            <a:schemeClr val="bg1"/>
          </a:solidFill>
          <a:ln w="28575">
            <a:solidFill>
              <a:srgbClr val="2E3A92"/>
            </a:solidFill>
          </a:ln>
        </p:spPr>
        <p:txBody>
          <a:bodyPr wrap="square" rtlCol="0">
            <a:spAutoFit/>
          </a:bodyPr>
          <a:lstStyle/>
          <a:p>
            <a:pPr algn="ctr"/>
            <a:endParaRPr lang="en-US" sz="800" b="1" cap="small" dirty="0" smtClean="0">
              <a:solidFill>
                <a:srgbClr val="2E3A92"/>
              </a:solidFill>
            </a:endParaRPr>
          </a:p>
          <a:p>
            <a:pPr algn="ctr"/>
            <a:r>
              <a:rPr lang="en-US" b="1" cap="small" dirty="0" smtClean="0">
                <a:solidFill>
                  <a:srgbClr val="2E3A92"/>
                </a:solidFill>
                <a:latin typeface="Calibri" panose="020F0502020204030204" pitchFamily="34" charset="0"/>
                <a:cs typeface="Calibri" panose="020F0502020204030204" pitchFamily="34" charset="0"/>
              </a:rPr>
              <a:t>Regional Baseline Measures </a:t>
            </a:r>
          </a:p>
          <a:p>
            <a:pPr algn="ctr"/>
            <a:r>
              <a:rPr lang="en-US" sz="2000" b="1" i="1" cap="small" dirty="0">
                <a:solidFill>
                  <a:srgbClr val="2E3A92"/>
                </a:solidFill>
                <a:latin typeface="Calibri" panose="020F0502020204030204" pitchFamily="34" charset="0"/>
                <a:cs typeface="Calibri" panose="020F0502020204030204" pitchFamily="34" charset="0"/>
              </a:rPr>
              <a:t>Virginia’s Growth Alliance</a:t>
            </a:r>
            <a:endParaRPr lang="en-US" sz="800" cap="small" dirty="0">
              <a:solidFill>
                <a:srgbClr val="2E3A92"/>
              </a:solidFill>
              <a:latin typeface="+mj-lt"/>
            </a:endParaRPr>
          </a:p>
        </p:txBody>
      </p:sp>
      <p:pic>
        <p:nvPicPr>
          <p:cNvPr id="4" name="Picture 3" descr="C:\Users\mbtogna\AppData\Local\Microsoft\Windows\Temporary Internet Files\Content.Outlook\LOIWYCRA\20150617-GOVirginia_Log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665322"/>
            <a:ext cx="6324600" cy="1774756"/>
          </a:xfrm>
          <a:prstGeom prst="rect">
            <a:avLst/>
          </a:prstGeom>
          <a:noFill/>
          <a:ln>
            <a:noFill/>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0436" y="5516856"/>
            <a:ext cx="935366" cy="8763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6600" y="5595430"/>
            <a:ext cx="1106397" cy="719158"/>
          </a:xfrm>
          <a:prstGeom prst="rect">
            <a:avLst/>
          </a:prstGeom>
        </p:spPr>
      </p:pic>
    </p:spTree>
    <p:extLst>
      <p:ext uri="{BB962C8B-B14F-4D97-AF65-F5344CB8AC3E}">
        <p14:creationId xmlns:p14="http://schemas.microsoft.com/office/powerpoint/2010/main" val="63922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10</a:t>
            </a:fld>
            <a:endParaRPr lang="en-US" dirty="0"/>
          </a:p>
        </p:txBody>
      </p:sp>
      <p:pic>
        <p:nvPicPr>
          <p:cNvPr id="6" name="Content Placeholder 5"/>
          <p:cNvPicPr>
            <a:picLocks noGrp="1" noChangeAspect="1"/>
          </p:cNvPicPr>
          <p:nvPr>
            <p:ph idx="1"/>
          </p:nvPr>
        </p:nvPicPr>
        <p:blipFill>
          <a:blip r:embed="rId2"/>
          <a:stretch>
            <a:fillRect/>
          </a:stretch>
        </p:blipFill>
        <p:spPr>
          <a:xfrm>
            <a:off x="746125" y="3335523"/>
            <a:ext cx="7315200" cy="1482354"/>
          </a:xfrm>
          <a:prstGeom prst="rect">
            <a:avLst/>
          </a:prstGeom>
        </p:spPr>
      </p:pic>
    </p:spTree>
    <p:extLst>
      <p:ext uri="{BB962C8B-B14F-4D97-AF65-F5344CB8AC3E}">
        <p14:creationId xmlns:p14="http://schemas.microsoft.com/office/powerpoint/2010/main" val="329364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and Wealth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11</a:t>
            </a:fld>
            <a:endParaRPr lang="en-US" dirty="0"/>
          </a:p>
        </p:txBody>
      </p:sp>
    </p:spTree>
    <p:extLst>
      <p:ext uri="{BB962C8B-B14F-4D97-AF65-F5344CB8AC3E}">
        <p14:creationId xmlns:p14="http://schemas.microsoft.com/office/powerpoint/2010/main" val="344853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35374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 </a:t>
            </a:r>
            <a:r>
              <a:rPr lang="en-US" dirty="0" smtClean="0"/>
              <a:t>Income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13</a:t>
            </a:fld>
            <a:endParaRPr lang="en-US" dirty="0"/>
          </a:p>
        </p:txBody>
      </p:sp>
      <p:pic>
        <p:nvPicPr>
          <p:cNvPr id="8" name="Content Placeholder 7"/>
          <p:cNvPicPr>
            <a:picLocks noGrp="1" noChangeAspect="1"/>
          </p:cNvPicPr>
          <p:nvPr>
            <p:ph idx="1"/>
          </p:nvPr>
        </p:nvPicPr>
        <p:blipFill>
          <a:blip r:embed="rId2"/>
          <a:stretch>
            <a:fillRect/>
          </a:stretch>
        </p:blipFill>
        <p:spPr>
          <a:xfrm>
            <a:off x="746125" y="2433408"/>
            <a:ext cx="7315200" cy="3286583"/>
          </a:xfrm>
          <a:prstGeom prst="rect">
            <a:avLst/>
          </a:prstGeom>
        </p:spPr>
      </p:pic>
    </p:spTree>
    <p:extLst>
      <p:ext uri="{BB962C8B-B14F-4D97-AF65-F5344CB8AC3E}">
        <p14:creationId xmlns:p14="http://schemas.microsoft.com/office/powerpoint/2010/main" val="149620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53849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15</a:t>
            </a:fld>
            <a:endParaRPr lang="en-US" dirty="0"/>
          </a:p>
        </p:txBody>
      </p:sp>
      <p:pic>
        <p:nvPicPr>
          <p:cNvPr id="6" name="Content Placeholder 5"/>
          <p:cNvPicPr>
            <a:picLocks noGrp="1" noChangeAspect="1"/>
          </p:cNvPicPr>
          <p:nvPr>
            <p:ph idx="1"/>
          </p:nvPr>
        </p:nvPicPr>
        <p:blipFill>
          <a:blip r:embed="rId2"/>
          <a:stretch>
            <a:fillRect/>
          </a:stretch>
        </p:blipFill>
        <p:spPr>
          <a:xfrm>
            <a:off x="1367289" y="1676400"/>
            <a:ext cx="6072871" cy="4800600"/>
          </a:xfrm>
          <a:prstGeom prst="rect">
            <a:avLst/>
          </a:prstGeom>
        </p:spPr>
      </p:pic>
    </p:spTree>
    <p:extLst>
      <p:ext uri="{BB962C8B-B14F-4D97-AF65-F5344CB8AC3E}">
        <p14:creationId xmlns:p14="http://schemas.microsoft.com/office/powerpoint/2010/main" val="4288454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16</a:t>
            </a:fld>
            <a:endParaRPr lang="en-US" dirty="0"/>
          </a:p>
        </p:txBody>
      </p:sp>
    </p:spTree>
    <p:extLst>
      <p:ext uri="{BB962C8B-B14F-4D97-AF65-F5344CB8AC3E}">
        <p14:creationId xmlns:p14="http://schemas.microsoft.com/office/powerpoint/2010/main" val="2120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619711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Total </a:t>
            </a:r>
            <a:r>
              <a:rPr lang="en-US" dirty="0" smtClean="0"/>
              <a:t>Employment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18</a:t>
            </a:fld>
            <a:endParaRPr lang="en-US" dirty="0"/>
          </a:p>
        </p:txBody>
      </p:sp>
      <p:pic>
        <p:nvPicPr>
          <p:cNvPr id="5" name="Content Placeholder 4"/>
          <p:cNvPicPr>
            <a:picLocks noGrp="1" noChangeAspect="1"/>
          </p:cNvPicPr>
          <p:nvPr>
            <p:ph idx="1"/>
          </p:nvPr>
        </p:nvPicPr>
        <p:blipFill>
          <a:blip r:embed="rId2"/>
          <a:stretch>
            <a:fillRect/>
          </a:stretch>
        </p:blipFill>
        <p:spPr>
          <a:xfrm>
            <a:off x="746125" y="2167554"/>
            <a:ext cx="7315200" cy="3818291"/>
          </a:xfrm>
          <a:prstGeom prst="rect">
            <a:avLst/>
          </a:prstGeom>
        </p:spPr>
      </p:pic>
    </p:spTree>
    <p:extLst>
      <p:ext uri="{BB962C8B-B14F-4D97-AF65-F5344CB8AC3E}">
        <p14:creationId xmlns:p14="http://schemas.microsoft.com/office/powerpoint/2010/main" val="4110720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19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240738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2</a:t>
            </a:fld>
            <a:endParaRPr lang="en-US" dirty="0"/>
          </a:p>
        </p:txBody>
      </p:sp>
      <p:pic>
        <p:nvPicPr>
          <p:cNvPr id="2" name="Picture 1"/>
          <p:cNvPicPr>
            <a:picLocks noChangeAspect="1"/>
          </p:cNvPicPr>
          <p:nvPr/>
        </p:nvPicPr>
        <p:blipFill>
          <a:blip r:embed="rId2"/>
          <a:stretch>
            <a:fillRect/>
          </a:stretch>
        </p:blipFill>
        <p:spPr>
          <a:xfrm>
            <a:off x="685800" y="1066800"/>
            <a:ext cx="7587945" cy="5676656"/>
          </a:xfrm>
          <a:prstGeom prst="rect">
            <a:avLst/>
          </a:prstGeom>
        </p:spPr>
      </p:pic>
    </p:spTree>
    <p:extLst>
      <p:ext uri="{BB962C8B-B14F-4D97-AF65-F5344CB8AC3E}">
        <p14:creationId xmlns:p14="http://schemas.microsoft.com/office/powerpoint/2010/main" val="635538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Employment Sectors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7E35B59-954D-4067-A307-012361DF394A}" type="slidenum">
              <a:rPr lang="en-US" smtClean="0"/>
              <a:pPr/>
              <a:t>20</a:t>
            </a:fld>
            <a:endParaRPr lang="en-US" dirty="0"/>
          </a:p>
        </p:txBody>
      </p:sp>
    </p:spTree>
    <p:extLst>
      <p:ext uri="{BB962C8B-B14F-4D97-AF65-F5344CB8AC3E}">
        <p14:creationId xmlns:p14="http://schemas.microsoft.com/office/powerpoint/2010/main" val="315109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21</a:t>
            </a:fld>
            <a:endParaRPr lang="en-US" dirty="0"/>
          </a:p>
        </p:txBody>
      </p:sp>
      <p:pic>
        <p:nvPicPr>
          <p:cNvPr id="5" name="Content Placeholder 4"/>
          <p:cNvPicPr>
            <a:picLocks noGrp="1" noChangeAspect="1"/>
          </p:cNvPicPr>
          <p:nvPr>
            <p:ph idx="1"/>
          </p:nvPr>
        </p:nvPicPr>
        <p:blipFill>
          <a:blip r:embed="rId2"/>
          <a:stretch>
            <a:fillRect/>
          </a:stretch>
        </p:blipFill>
        <p:spPr>
          <a:xfrm>
            <a:off x="1066800" y="1244600"/>
            <a:ext cx="6601339" cy="4800600"/>
          </a:xfrm>
          <a:prstGeom prst="rect">
            <a:avLst/>
          </a:prstGeom>
        </p:spPr>
      </p:pic>
      <p:sp>
        <p:nvSpPr>
          <p:cNvPr id="7" name="TextBox 6"/>
          <p:cNvSpPr txBox="1"/>
          <p:nvPr/>
        </p:nvSpPr>
        <p:spPr>
          <a:xfrm>
            <a:off x="304800" y="6149963"/>
            <a:ext cx="8379388" cy="646331"/>
          </a:xfrm>
          <a:prstGeom prst="rect">
            <a:avLst/>
          </a:prstGeom>
          <a:noFill/>
        </p:spPr>
        <p:txBody>
          <a:bodyPr wrap="square" rtlCol="0">
            <a:spAutoFit/>
          </a:bodyPr>
          <a:lstStyle/>
          <a:p>
            <a:r>
              <a:rPr lang="en-US" sz="1200" dirty="0">
                <a:latin typeface="+mn-lt"/>
              </a:rPr>
              <a:t>*These data were compiled using county-level data available through the US Bureau of Labor Statistics. Due to confidentiality reasons the sector employment data are suppressed in some jurisdictions in certain years. These data suppressions can cause fluctuations in regional totals. </a:t>
            </a:r>
            <a:r>
              <a:rPr lang="en-US" sz="1200" dirty="0" smtClean="0">
                <a:latin typeface="+mn-lt"/>
              </a:rPr>
              <a:t> </a:t>
            </a:r>
            <a:endParaRPr lang="en-US" sz="1200" dirty="0">
              <a:latin typeface="+mn-lt"/>
            </a:endParaRPr>
          </a:p>
        </p:txBody>
      </p:sp>
    </p:spTree>
    <p:extLst>
      <p:ext uri="{BB962C8B-B14F-4D97-AF65-F5344CB8AC3E}">
        <p14:creationId xmlns:p14="http://schemas.microsoft.com/office/powerpoint/2010/main" val="2509520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Trends by Industry </a:t>
            </a:r>
            <a:r>
              <a:rPr lang="en-US" dirty="0" smtClean="0"/>
              <a:t>Sector</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22</a:t>
            </a:fld>
            <a:endParaRPr lang="en-US" dirty="0"/>
          </a:p>
        </p:txBody>
      </p:sp>
      <p:sp>
        <p:nvSpPr>
          <p:cNvPr id="8" name="TextBox 7"/>
          <p:cNvSpPr txBox="1"/>
          <p:nvPr/>
        </p:nvSpPr>
        <p:spPr>
          <a:xfrm>
            <a:off x="152400" y="6248400"/>
            <a:ext cx="8379388" cy="338554"/>
          </a:xfrm>
          <a:prstGeom prst="rect">
            <a:avLst/>
          </a:prstGeom>
          <a:noFill/>
        </p:spPr>
        <p:txBody>
          <a:bodyPr wrap="square" rtlCol="0">
            <a:spAutoFit/>
          </a:bodyPr>
          <a:lstStyle/>
          <a:p>
            <a:r>
              <a:rPr lang="en-US" sz="1600" dirty="0" smtClean="0">
                <a:latin typeface="+mn-lt"/>
              </a:rPr>
              <a:t>*Additional data available </a:t>
            </a:r>
            <a:r>
              <a:rPr lang="en-US" sz="1600" dirty="0">
                <a:latin typeface="+mn-lt"/>
              </a:rPr>
              <a:t>in accompanying </a:t>
            </a:r>
            <a:r>
              <a:rPr lang="en-US" sz="1600" dirty="0" smtClean="0">
                <a:latin typeface="+mn-lt"/>
              </a:rPr>
              <a:t>spreadsheet for the years: 1996,2000,2005,2010,2015</a:t>
            </a:r>
            <a:endParaRPr lang="en-US" sz="1600" dirty="0">
              <a:latin typeface="+mn-lt"/>
            </a:endParaRPr>
          </a:p>
        </p:txBody>
      </p:sp>
      <p:pic>
        <p:nvPicPr>
          <p:cNvPr id="6" name="Content Placeholder 5"/>
          <p:cNvPicPr>
            <a:picLocks noGrp="1" noChangeAspect="1"/>
          </p:cNvPicPr>
          <p:nvPr>
            <p:ph idx="1"/>
          </p:nvPr>
        </p:nvPicPr>
        <p:blipFill>
          <a:blip r:embed="rId2"/>
          <a:stretch>
            <a:fillRect/>
          </a:stretch>
        </p:blipFill>
        <p:spPr>
          <a:xfrm>
            <a:off x="726696" y="1461911"/>
            <a:ext cx="7230795" cy="4800600"/>
          </a:xfrm>
          <a:prstGeom prst="rect">
            <a:avLst/>
          </a:prstGeom>
        </p:spPr>
      </p:pic>
    </p:spTree>
    <p:extLst>
      <p:ext uri="{BB962C8B-B14F-4D97-AF65-F5344CB8AC3E}">
        <p14:creationId xmlns:p14="http://schemas.microsoft.com/office/powerpoint/2010/main" val="892646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(1996)</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23</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71796" y="1676400"/>
            <a:ext cx="7063858" cy="4800600"/>
          </a:xfrm>
          <a:prstGeom prst="rect">
            <a:avLst/>
          </a:prstGeom>
        </p:spPr>
      </p:pic>
    </p:spTree>
    <p:extLst>
      <p:ext uri="{BB962C8B-B14F-4D97-AF65-F5344CB8AC3E}">
        <p14:creationId xmlns:p14="http://schemas.microsoft.com/office/powerpoint/2010/main" val="7988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 (2000)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24</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914400" y="1447800"/>
            <a:ext cx="7063858" cy="4800600"/>
          </a:xfrm>
          <a:prstGeom prst="rect">
            <a:avLst/>
          </a:prstGeom>
        </p:spPr>
      </p:pic>
    </p:spTree>
    <p:extLst>
      <p:ext uri="{BB962C8B-B14F-4D97-AF65-F5344CB8AC3E}">
        <p14:creationId xmlns:p14="http://schemas.microsoft.com/office/powerpoint/2010/main" val="175032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(2005)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25</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38200" y="1540593"/>
            <a:ext cx="7071715" cy="4800600"/>
          </a:xfrm>
          <a:prstGeom prst="rect">
            <a:avLst/>
          </a:prstGeom>
        </p:spPr>
      </p:pic>
    </p:spTree>
    <p:extLst>
      <p:ext uri="{BB962C8B-B14F-4D97-AF65-F5344CB8AC3E}">
        <p14:creationId xmlns:p14="http://schemas.microsoft.com/office/powerpoint/2010/main" val="3215924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(2010)</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26</a:t>
            </a:fld>
            <a:endParaRPr lang="en-US" dirty="0"/>
          </a:p>
        </p:txBody>
      </p:sp>
      <p:sp>
        <p:nvSpPr>
          <p:cNvPr id="7" name="TextBox 6"/>
          <p:cNvSpPr txBox="1"/>
          <p:nvPr/>
        </p:nvSpPr>
        <p:spPr>
          <a:xfrm>
            <a:off x="914400" y="6346837"/>
            <a:ext cx="2406236" cy="369332"/>
          </a:xfrm>
          <a:prstGeom prst="rect">
            <a:avLst/>
          </a:prstGeom>
          <a:noFill/>
        </p:spPr>
        <p:txBody>
          <a:bodyPr wrap="none" rtlCol="0">
            <a:spAutoFit/>
          </a:bodyPr>
          <a:lstStyle/>
          <a:p>
            <a:r>
              <a:rPr lang="en-US" sz="1800" dirty="0" smtClean="0">
                <a:latin typeface="+mn-lt"/>
              </a:rPr>
              <a:t>* Wages in 2015 dollars</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886178" y="1546237"/>
            <a:ext cx="7071715" cy="4800600"/>
          </a:xfrm>
          <a:prstGeom prst="rect">
            <a:avLst/>
          </a:prstGeom>
        </p:spPr>
      </p:pic>
    </p:spTree>
    <p:extLst>
      <p:ext uri="{BB962C8B-B14F-4D97-AF65-F5344CB8AC3E}">
        <p14:creationId xmlns:p14="http://schemas.microsoft.com/office/powerpoint/2010/main" val="135127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06363"/>
            <a:ext cx="5257799" cy="1143000"/>
          </a:xfrm>
        </p:spPr>
        <p:txBody>
          <a:bodyPr/>
          <a:lstStyle/>
          <a:p>
            <a:r>
              <a:rPr lang="en-US" dirty="0"/>
              <a:t>Industry Wages by </a:t>
            </a:r>
            <a:r>
              <a:rPr lang="en-US" dirty="0" smtClean="0"/>
              <a:t>Sector</a:t>
            </a:r>
            <a:br>
              <a:rPr lang="en-US" dirty="0" smtClean="0"/>
            </a:br>
            <a:r>
              <a:rPr lang="en-US" dirty="0" smtClean="0"/>
              <a:t>(2015)</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27</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82689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Labor Force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28</a:t>
            </a:fld>
            <a:endParaRPr lang="en-US" dirty="0"/>
          </a:p>
        </p:txBody>
      </p:sp>
    </p:spTree>
    <p:extLst>
      <p:ext uri="{BB962C8B-B14F-4D97-AF65-F5344CB8AC3E}">
        <p14:creationId xmlns:p14="http://schemas.microsoft.com/office/powerpoint/2010/main" val="1864580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29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2819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54113"/>
            <a:ext cx="7772400" cy="2593975"/>
          </a:xfrm>
        </p:spPr>
        <p:txBody>
          <a:bodyPr/>
          <a:lstStyle/>
          <a:p>
            <a:r>
              <a:rPr lang="en-US" dirty="0"/>
              <a:t>Virginia’s Growth Alliance</a:t>
            </a:r>
          </a:p>
        </p:txBody>
      </p:sp>
      <p:sp>
        <p:nvSpPr>
          <p:cNvPr id="3" name="Subtitle 2"/>
          <p:cNvSpPr>
            <a:spLocks noGrp="1"/>
          </p:cNvSpPr>
          <p:nvPr>
            <p:ph type="subTitle" idx="1"/>
          </p:nvPr>
        </p:nvSpPr>
        <p:spPr/>
        <p:txBody>
          <a:bodyPr>
            <a:normAutofit fontScale="92500" lnSpcReduction="20000"/>
          </a:bodyPr>
          <a:lstStyle/>
          <a:p>
            <a:pPr marL="114300"/>
            <a:r>
              <a:rPr lang="en-US" sz="2200" dirty="0">
                <a:solidFill>
                  <a:schemeClr val="tx1"/>
                </a:solidFill>
              </a:rPr>
              <a:t>Counties of: </a:t>
            </a:r>
          </a:p>
          <a:p>
            <a:pPr marL="342900" indent="-228600">
              <a:buFont typeface="Arial" pitchFamily="34" charset="0"/>
              <a:buChar char="•"/>
            </a:pPr>
            <a:r>
              <a:rPr lang="en-US" sz="2200" dirty="0" smtClean="0">
                <a:solidFill>
                  <a:schemeClr val="tx1"/>
                </a:solidFill>
              </a:rPr>
              <a:t>Amelia, Brunswick, Buckingham, Charlotte, Cumberland, Greensville, Lunenburg, Mecklenburg, Nottoway, Prince </a:t>
            </a:r>
            <a:r>
              <a:rPr lang="en-US" sz="2200" dirty="0">
                <a:solidFill>
                  <a:schemeClr val="tx1"/>
                </a:solidFill>
              </a:rPr>
              <a:t>Edward</a:t>
            </a:r>
          </a:p>
          <a:p>
            <a:pPr marL="114300"/>
            <a:r>
              <a:rPr lang="en-US" sz="2200" dirty="0" smtClean="0">
                <a:solidFill>
                  <a:schemeClr val="tx1"/>
                </a:solidFill>
              </a:rPr>
              <a:t>City of: </a:t>
            </a:r>
            <a:endParaRPr lang="en-US" sz="2200" dirty="0">
              <a:solidFill>
                <a:schemeClr val="tx1"/>
              </a:solidFill>
            </a:endParaRPr>
          </a:p>
          <a:p>
            <a:pPr marL="342900" indent="-228600">
              <a:buFont typeface="Arial" pitchFamily="34" charset="0"/>
              <a:buChar char="•"/>
            </a:pPr>
            <a:r>
              <a:rPr lang="en-US" sz="2200" dirty="0" smtClean="0">
                <a:solidFill>
                  <a:schemeClr val="tx1"/>
                </a:solidFill>
              </a:rPr>
              <a:t>Emporia</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37E35B59-954D-4067-A307-012361DF394A}" type="slidenum">
              <a:rPr lang="en-US" smtClean="0"/>
              <a:pPr/>
              <a:t>3</a:t>
            </a:fld>
            <a:endParaRPr lang="en-US" dirty="0"/>
          </a:p>
        </p:txBody>
      </p:sp>
    </p:spTree>
    <p:extLst>
      <p:ext uri="{BB962C8B-B14F-4D97-AF65-F5344CB8AC3E}">
        <p14:creationId xmlns:p14="http://schemas.microsoft.com/office/powerpoint/2010/main" val="3579387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Force Participation</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30</a:t>
            </a:fld>
            <a:endParaRPr lang="en-US" dirty="0"/>
          </a:p>
        </p:txBody>
      </p:sp>
      <p:pic>
        <p:nvPicPr>
          <p:cNvPr id="6" name="Content Placeholder 5"/>
          <p:cNvPicPr>
            <a:picLocks noGrp="1" noChangeAspect="1"/>
          </p:cNvPicPr>
          <p:nvPr>
            <p:ph idx="1"/>
          </p:nvPr>
        </p:nvPicPr>
        <p:blipFill>
          <a:blip r:embed="rId2"/>
          <a:stretch>
            <a:fillRect/>
          </a:stretch>
        </p:blipFill>
        <p:spPr>
          <a:xfrm>
            <a:off x="746125" y="1979868"/>
            <a:ext cx="7315200" cy="4193663"/>
          </a:xfrm>
          <a:prstGeom prst="rect">
            <a:avLst/>
          </a:prstGeom>
        </p:spPr>
      </p:pic>
    </p:spTree>
    <p:extLst>
      <p:ext uri="{BB962C8B-B14F-4D97-AF65-F5344CB8AC3E}">
        <p14:creationId xmlns:p14="http://schemas.microsoft.com/office/powerpoint/2010/main" val="1427039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4648200" cy="1143000"/>
          </a:xfrm>
        </p:spPr>
        <p:txBody>
          <a:bodyPr/>
          <a:lstStyle/>
          <a:p>
            <a:r>
              <a:rPr lang="en-US" dirty="0"/>
              <a:t>Commuting </a:t>
            </a:r>
            <a:r>
              <a:rPr lang="en-US" sz="2800" dirty="0" smtClean="0"/>
              <a:t>(Inflow/Outflow)</a:t>
            </a:r>
            <a:endParaRPr lang="en-US" sz="28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31</a:t>
            </a:fld>
            <a:endParaRPr lang="en-US" dirty="0"/>
          </a:p>
        </p:txBody>
      </p:sp>
      <p:pic>
        <p:nvPicPr>
          <p:cNvPr id="3" name="Picture 2"/>
          <p:cNvPicPr>
            <a:picLocks noChangeAspect="1"/>
          </p:cNvPicPr>
          <p:nvPr/>
        </p:nvPicPr>
        <p:blipFill>
          <a:blip r:embed="rId2"/>
          <a:stretch>
            <a:fillRect/>
          </a:stretch>
        </p:blipFill>
        <p:spPr>
          <a:xfrm>
            <a:off x="1219200" y="4267200"/>
            <a:ext cx="6248401" cy="236422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915731"/>
            <a:ext cx="3135878" cy="3351469"/>
          </a:xfrm>
          <a:prstGeom prst="rect">
            <a:avLst/>
          </a:prstGeom>
        </p:spPr>
      </p:pic>
    </p:spTree>
    <p:extLst>
      <p:ext uri="{BB962C8B-B14F-4D97-AF65-F5344CB8AC3E}">
        <p14:creationId xmlns:p14="http://schemas.microsoft.com/office/powerpoint/2010/main" val="36162531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32</a:t>
            </a:fld>
            <a:endParaRPr lang="en-US" dirty="0"/>
          </a:p>
        </p:txBody>
      </p:sp>
      <p:sp>
        <p:nvSpPr>
          <p:cNvPr id="7" name="TextBox 6"/>
          <p:cNvSpPr txBox="1"/>
          <p:nvPr/>
        </p:nvSpPr>
        <p:spPr>
          <a:xfrm>
            <a:off x="457200" y="6172200"/>
            <a:ext cx="7808676" cy="369332"/>
          </a:xfrm>
          <a:prstGeom prst="rect">
            <a:avLst/>
          </a:prstGeom>
          <a:noFill/>
        </p:spPr>
        <p:txBody>
          <a:bodyPr wrap="none" rtlCol="0">
            <a:spAutoFit/>
          </a:bodyPr>
          <a:lstStyle/>
          <a:p>
            <a:r>
              <a:rPr lang="en-US" sz="1800" dirty="0" smtClean="0">
                <a:latin typeface="+mn-lt"/>
              </a:rPr>
              <a:t>*Additional data available for each year 2002-2014 in accompanying spreadsheet</a:t>
            </a:r>
            <a:endParaRPr lang="en-US" sz="1800" dirty="0">
              <a:latin typeface="+mn-lt"/>
            </a:endParaRPr>
          </a:p>
        </p:txBody>
      </p:sp>
      <p:pic>
        <p:nvPicPr>
          <p:cNvPr id="5" name="Content Placeholder 4"/>
          <p:cNvPicPr>
            <a:picLocks noGrp="1" noChangeAspect="1"/>
          </p:cNvPicPr>
          <p:nvPr>
            <p:ph idx="1"/>
          </p:nvPr>
        </p:nvPicPr>
        <p:blipFill>
          <a:blip r:embed="rId2"/>
          <a:stretch>
            <a:fillRect/>
          </a:stretch>
        </p:blipFill>
        <p:spPr>
          <a:xfrm>
            <a:off x="746125" y="2476905"/>
            <a:ext cx="7315200" cy="3199590"/>
          </a:xfrm>
          <a:prstGeom prst="rect">
            <a:avLst/>
          </a:prstGeom>
        </p:spPr>
      </p:pic>
    </p:spTree>
    <p:extLst>
      <p:ext uri="{BB962C8B-B14F-4D97-AF65-F5344CB8AC3E}">
        <p14:creationId xmlns:p14="http://schemas.microsoft.com/office/powerpoint/2010/main" val="3855302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370" y="0"/>
            <a:ext cx="4648200" cy="1143000"/>
          </a:xfrm>
        </p:spPr>
        <p:txBody>
          <a:bodyPr/>
          <a:lstStyle/>
          <a:p>
            <a:r>
              <a:rPr lang="en-US" dirty="0"/>
              <a:t>Commuting </a:t>
            </a:r>
            <a:r>
              <a:rPr lang="en-US" dirty="0" smtClean="0"/>
              <a:t/>
            </a:r>
            <a:br>
              <a:rPr lang="en-US" dirty="0" smtClean="0"/>
            </a:br>
            <a:r>
              <a:rPr lang="en-US" sz="2800" dirty="0" smtClean="0"/>
              <a:t>(</a:t>
            </a:r>
            <a:r>
              <a:rPr lang="en-US" sz="2800" dirty="0"/>
              <a:t>Inflow/Outflow)</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33</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105936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34</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934823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35</a:t>
            </a:fld>
            <a:endParaRPr lang="en-US" dirty="0"/>
          </a:p>
        </p:txBody>
      </p:sp>
      <p:pic>
        <p:nvPicPr>
          <p:cNvPr id="8" name="Content Placeholder 7"/>
          <p:cNvPicPr>
            <a:picLocks noGrp="1" noChangeAspect="1"/>
          </p:cNvPicPr>
          <p:nvPr>
            <p:ph idx="1"/>
          </p:nvPr>
        </p:nvPicPr>
        <p:blipFill>
          <a:blip r:embed="rId2"/>
          <a:stretch>
            <a:fillRect/>
          </a:stretch>
        </p:blipFill>
        <p:spPr>
          <a:xfrm>
            <a:off x="746125" y="2519772"/>
            <a:ext cx="7315200" cy="3113856"/>
          </a:xfrm>
          <a:prstGeom prst="rect">
            <a:avLst/>
          </a:prstGeom>
        </p:spPr>
      </p:pic>
    </p:spTree>
    <p:extLst>
      <p:ext uri="{BB962C8B-B14F-4D97-AF65-F5344CB8AC3E}">
        <p14:creationId xmlns:p14="http://schemas.microsoft.com/office/powerpoint/2010/main" val="527182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36</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702577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37</a:t>
            </a:fld>
            <a:endParaRPr lang="en-US" dirty="0"/>
          </a:p>
        </p:txBody>
      </p:sp>
      <p:pic>
        <p:nvPicPr>
          <p:cNvPr id="5" name="Content Placeholder 4"/>
          <p:cNvPicPr>
            <a:picLocks noGrp="1" noChangeAspect="1"/>
          </p:cNvPicPr>
          <p:nvPr>
            <p:ph idx="1"/>
          </p:nvPr>
        </p:nvPicPr>
        <p:blipFill>
          <a:blip r:embed="rId2"/>
          <a:stretch>
            <a:fillRect/>
          </a:stretch>
        </p:blipFill>
        <p:spPr>
          <a:xfrm>
            <a:off x="746125" y="2719247"/>
            <a:ext cx="7315200" cy="2714906"/>
          </a:xfrm>
          <a:prstGeom prst="rect">
            <a:avLst/>
          </a:prstGeom>
        </p:spPr>
      </p:pic>
    </p:spTree>
    <p:extLst>
      <p:ext uri="{BB962C8B-B14F-4D97-AF65-F5344CB8AC3E}">
        <p14:creationId xmlns:p14="http://schemas.microsoft.com/office/powerpoint/2010/main" val="33044227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Awards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38</a:t>
            </a:fld>
            <a:endParaRPr lang="en-US" dirty="0"/>
          </a:p>
        </p:txBody>
      </p:sp>
      <p:pic>
        <p:nvPicPr>
          <p:cNvPr id="5" name="Content Placeholder 4"/>
          <p:cNvPicPr>
            <a:picLocks noGrp="1" noChangeAspect="1"/>
          </p:cNvPicPr>
          <p:nvPr>
            <p:ph idx="1"/>
          </p:nvPr>
        </p:nvPicPr>
        <p:blipFill>
          <a:blip r:embed="rId2"/>
          <a:stretch>
            <a:fillRect/>
          </a:stretch>
        </p:blipFill>
        <p:spPr>
          <a:xfrm>
            <a:off x="381000" y="2667000"/>
            <a:ext cx="7951378" cy="1481655"/>
          </a:xfrm>
          <a:prstGeom prst="rect">
            <a:avLst/>
          </a:prstGeom>
        </p:spPr>
      </p:pic>
    </p:spTree>
    <p:extLst>
      <p:ext uri="{BB962C8B-B14F-4D97-AF65-F5344CB8AC3E}">
        <p14:creationId xmlns:p14="http://schemas.microsoft.com/office/powerpoint/2010/main" val="21738277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 Growth</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39</a:t>
            </a:fld>
            <a:endParaRPr lang="en-US" dirty="0"/>
          </a:p>
        </p:txBody>
      </p:sp>
    </p:spTree>
    <p:extLst>
      <p:ext uri="{BB962C8B-B14F-4D97-AF65-F5344CB8AC3E}">
        <p14:creationId xmlns:p14="http://schemas.microsoft.com/office/powerpoint/2010/main" val="137931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3" name="Content Placeholder 2"/>
          <p:cNvSpPr>
            <a:spLocks noGrp="1"/>
          </p:cNvSpPr>
          <p:nvPr>
            <p:ph idx="1"/>
          </p:nvPr>
        </p:nvSpPr>
        <p:spPr>
          <a:xfrm>
            <a:off x="746589" y="1676400"/>
            <a:ext cx="7102011" cy="4953000"/>
          </a:xfrm>
        </p:spPr>
        <p:txBody>
          <a:bodyPr>
            <a:normAutofit lnSpcReduction="10000"/>
          </a:bodyPr>
          <a:lstStyle/>
          <a:p>
            <a:r>
              <a:rPr lang="en-US" sz="2400" b="1" dirty="0" smtClean="0"/>
              <a:t>Population</a:t>
            </a:r>
          </a:p>
          <a:p>
            <a:pPr lvl="1" fontAlgn="base">
              <a:spcAft>
                <a:spcPct val="0"/>
              </a:spcAft>
              <a:buClr>
                <a:schemeClr val="accent1">
                  <a:lumMod val="60000"/>
                  <a:lumOff val="40000"/>
                </a:schemeClr>
              </a:buClr>
            </a:pPr>
            <a:r>
              <a:rPr lang="en-US" sz="2200" dirty="0"/>
              <a:t>Population </a:t>
            </a:r>
            <a:r>
              <a:rPr lang="en-US" sz="2200" dirty="0" smtClean="0"/>
              <a:t>Trends</a:t>
            </a:r>
          </a:p>
          <a:p>
            <a:pPr lvl="1" fontAlgn="base">
              <a:spcAft>
                <a:spcPct val="0"/>
              </a:spcAft>
              <a:buClr>
                <a:schemeClr val="accent1">
                  <a:lumMod val="60000"/>
                  <a:lumOff val="40000"/>
                </a:schemeClr>
              </a:buClr>
            </a:pPr>
            <a:r>
              <a:rPr lang="en-US" sz="2200" dirty="0" smtClean="0"/>
              <a:t>Components of Population Change</a:t>
            </a:r>
            <a:endParaRPr lang="en-US" sz="2200" dirty="0"/>
          </a:p>
          <a:p>
            <a:r>
              <a:rPr lang="en-US" sz="2400" b="1" dirty="0" smtClean="0"/>
              <a:t>Income and Wealth</a:t>
            </a:r>
          </a:p>
          <a:p>
            <a:pPr lvl="1" fontAlgn="base">
              <a:spcAft>
                <a:spcPct val="0"/>
              </a:spcAft>
              <a:buClr>
                <a:schemeClr val="accent1">
                  <a:lumMod val="60000"/>
                  <a:lumOff val="40000"/>
                </a:schemeClr>
              </a:buClr>
            </a:pPr>
            <a:r>
              <a:rPr lang="en-US" sz="2200" dirty="0"/>
              <a:t>Per Capita Income</a:t>
            </a:r>
          </a:p>
          <a:p>
            <a:pPr lvl="1" fontAlgn="base">
              <a:spcAft>
                <a:spcPct val="0"/>
              </a:spcAft>
              <a:buClr>
                <a:schemeClr val="accent1">
                  <a:lumMod val="60000"/>
                  <a:lumOff val="40000"/>
                </a:schemeClr>
              </a:buClr>
            </a:pPr>
            <a:r>
              <a:rPr lang="en-US" sz="2200" dirty="0" smtClean="0"/>
              <a:t>Poverty</a:t>
            </a:r>
          </a:p>
          <a:p>
            <a:r>
              <a:rPr lang="en-US" sz="2400" b="1" dirty="0" smtClean="0"/>
              <a:t>Employment</a:t>
            </a:r>
          </a:p>
          <a:p>
            <a:pPr lvl="1" fontAlgn="base">
              <a:spcAft>
                <a:spcPct val="0"/>
              </a:spcAft>
              <a:buClr>
                <a:schemeClr val="accent1">
                  <a:lumMod val="60000"/>
                  <a:lumOff val="40000"/>
                </a:schemeClr>
              </a:buClr>
            </a:pPr>
            <a:r>
              <a:rPr lang="en-US" sz="2200" dirty="0"/>
              <a:t>Total </a:t>
            </a:r>
            <a:r>
              <a:rPr lang="en-US" sz="2200" dirty="0" smtClean="0"/>
              <a:t>Employment Trends</a:t>
            </a:r>
            <a:endParaRPr lang="en-US" sz="2200" dirty="0"/>
          </a:p>
          <a:p>
            <a:pPr lvl="1" fontAlgn="base">
              <a:spcAft>
                <a:spcPct val="0"/>
              </a:spcAft>
              <a:buClr>
                <a:schemeClr val="accent1">
                  <a:lumMod val="60000"/>
                  <a:lumOff val="40000"/>
                </a:schemeClr>
              </a:buClr>
            </a:pPr>
            <a:r>
              <a:rPr lang="en-US" sz="2200" dirty="0"/>
              <a:t>Unemployment </a:t>
            </a:r>
            <a:endParaRPr lang="en-US" sz="2200" dirty="0" smtClean="0"/>
          </a:p>
          <a:p>
            <a:pPr fontAlgn="base">
              <a:spcAft>
                <a:spcPct val="0"/>
              </a:spcAft>
            </a:pPr>
            <a:r>
              <a:rPr lang="en-US" sz="2400" b="1" dirty="0"/>
              <a:t>Economic Sectors</a:t>
            </a:r>
          </a:p>
          <a:p>
            <a:pPr lvl="1" fontAlgn="base">
              <a:spcAft>
                <a:spcPct val="0"/>
              </a:spcAft>
              <a:buClr>
                <a:schemeClr val="accent1">
                  <a:lumMod val="60000"/>
                  <a:lumOff val="40000"/>
                </a:schemeClr>
              </a:buClr>
            </a:pPr>
            <a:r>
              <a:rPr lang="en-US" sz="2200" dirty="0"/>
              <a:t>Employment Trends by Industry Sector</a:t>
            </a:r>
          </a:p>
          <a:p>
            <a:pPr lvl="1" fontAlgn="base">
              <a:spcAft>
                <a:spcPct val="0"/>
              </a:spcAft>
              <a:buClr>
                <a:schemeClr val="accent1">
                  <a:lumMod val="60000"/>
                  <a:lumOff val="40000"/>
                </a:schemeClr>
              </a:buClr>
            </a:pPr>
            <a:r>
              <a:rPr lang="en-US" sz="2200" dirty="0"/>
              <a:t>Relative Concentration (Location Quotients) by Sector</a:t>
            </a:r>
          </a:p>
          <a:p>
            <a:pPr lvl="1" fontAlgn="base">
              <a:spcAft>
                <a:spcPct val="0"/>
              </a:spcAft>
              <a:buClr>
                <a:schemeClr val="accent1">
                  <a:lumMod val="60000"/>
                  <a:lumOff val="40000"/>
                </a:schemeClr>
              </a:buClr>
            </a:pPr>
            <a:r>
              <a:rPr lang="en-US" sz="2200" dirty="0" smtClean="0"/>
              <a:t>Wages by Industry Sector</a:t>
            </a:r>
            <a:endParaRPr lang="en-US" dirty="0" smtClean="0"/>
          </a:p>
          <a:p>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a:t>
            </a:fld>
            <a:endParaRPr lang="en-US" dirty="0"/>
          </a:p>
        </p:txBody>
      </p:sp>
    </p:spTree>
    <p:extLst>
      <p:ext uri="{BB962C8B-B14F-4D97-AF65-F5344CB8AC3E}">
        <p14:creationId xmlns:p14="http://schemas.microsoft.com/office/powerpoint/2010/main" val="108569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40</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116979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Young Companies </a:t>
            </a:r>
            <a:r>
              <a:rPr lang="en-US" dirty="0" smtClean="0"/>
              <a:t/>
            </a:r>
            <a:br>
              <a:rPr lang="en-US" dirty="0" smtClean="0"/>
            </a:br>
            <a:r>
              <a:rPr lang="en-US" sz="2400" dirty="0" smtClean="0"/>
              <a:t>(</a:t>
            </a:r>
            <a:r>
              <a:rPr lang="en-US" sz="2400" dirty="0"/>
              <a:t>5 years old or less</a:t>
            </a:r>
            <a:r>
              <a:rPr lang="en-US" sz="2400" dirty="0" smtClean="0"/>
              <a:t>)</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41</a:t>
            </a:fld>
            <a:endParaRPr lang="en-US" dirty="0"/>
          </a:p>
        </p:txBody>
      </p:sp>
      <p:pic>
        <p:nvPicPr>
          <p:cNvPr id="5" name="Content Placeholder 4"/>
          <p:cNvPicPr>
            <a:picLocks noGrp="1" noChangeAspect="1"/>
          </p:cNvPicPr>
          <p:nvPr>
            <p:ph idx="1"/>
          </p:nvPr>
        </p:nvPicPr>
        <p:blipFill>
          <a:blip r:embed="rId2"/>
          <a:stretch>
            <a:fillRect/>
          </a:stretch>
        </p:blipFill>
        <p:spPr>
          <a:xfrm>
            <a:off x="746125" y="1968859"/>
            <a:ext cx="7315200" cy="4215682"/>
          </a:xfrm>
          <a:prstGeom prst="rect">
            <a:avLst/>
          </a:prstGeom>
        </p:spPr>
      </p:pic>
    </p:spTree>
    <p:extLst>
      <p:ext uri="{BB962C8B-B14F-4D97-AF65-F5344CB8AC3E}">
        <p14:creationId xmlns:p14="http://schemas.microsoft.com/office/powerpoint/2010/main" val="2851887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42</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1412431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Older </a:t>
            </a:r>
            <a:r>
              <a:rPr lang="en-US" dirty="0"/>
              <a:t>Companies </a:t>
            </a:r>
            <a:r>
              <a:rPr lang="en-US" dirty="0" smtClean="0"/>
              <a:t/>
            </a:r>
            <a:br>
              <a:rPr lang="en-US" dirty="0" smtClean="0"/>
            </a:br>
            <a:r>
              <a:rPr lang="en-US" sz="2400" dirty="0" smtClean="0"/>
              <a:t>(greater than 10 yrs. old)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43</a:t>
            </a:fld>
            <a:endParaRPr lang="en-US" dirty="0"/>
          </a:p>
        </p:txBody>
      </p:sp>
      <p:pic>
        <p:nvPicPr>
          <p:cNvPr id="5" name="Content Placeholder 4"/>
          <p:cNvPicPr>
            <a:picLocks noGrp="1" noChangeAspect="1"/>
          </p:cNvPicPr>
          <p:nvPr>
            <p:ph idx="1"/>
          </p:nvPr>
        </p:nvPicPr>
        <p:blipFill>
          <a:blip r:embed="rId2"/>
          <a:stretch>
            <a:fillRect/>
          </a:stretch>
        </p:blipFill>
        <p:spPr>
          <a:xfrm>
            <a:off x="746125" y="2297354"/>
            <a:ext cx="7315200" cy="3558692"/>
          </a:xfrm>
          <a:prstGeom prst="rect">
            <a:avLst/>
          </a:prstGeom>
        </p:spPr>
      </p:pic>
    </p:spTree>
    <p:extLst>
      <p:ext uri="{BB962C8B-B14F-4D97-AF65-F5344CB8AC3E}">
        <p14:creationId xmlns:p14="http://schemas.microsoft.com/office/powerpoint/2010/main" val="3005780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44</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0878484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Jobs Created by </a:t>
            </a:r>
            <a:r>
              <a:rPr lang="en-US" dirty="0" smtClean="0"/>
              <a:t>Small </a:t>
            </a:r>
            <a:r>
              <a:rPr lang="en-US" dirty="0"/>
              <a:t>Companies </a:t>
            </a:r>
            <a:r>
              <a:rPr lang="en-US" dirty="0" smtClean="0"/>
              <a:t/>
            </a:r>
            <a:br>
              <a:rPr lang="en-US" dirty="0" smtClean="0"/>
            </a:br>
            <a:r>
              <a:rPr lang="en-US" sz="2400" dirty="0"/>
              <a:t>(less than 20 employees)</a:t>
            </a:r>
          </a:p>
        </p:txBody>
      </p:sp>
      <p:sp>
        <p:nvSpPr>
          <p:cNvPr id="4" name="Slide Number Placeholder 3"/>
          <p:cNvSpPr>
            <a:spLocks noGrp="1"/>
          </p:cNvSpPr>
          <p:nvPr>
            <p:ph type="sldNum" sz="quarter" idx="12"/>
          </p:nvPr>
        </p:nvSpPr>
        <p:spPr/>
        <p:txBody>
          <a:bodyPr/>
          <a:lstStyle/>
          <a:p>
            <a:fld id="{38292868-7C55-471F-9DDA-92D1A7BE7F83}" type="slidenum">
              <a:rPr lang="en-US" smtClean="0"/>
              <a:pPr/>
              <a:t>45</a:t>
            </a:fld>
            <a:endParaRPr lang="en-US" dirty="0"/>
          </a:p>
        </p:txBody>
      </p:sp>
      <p:pic>
        <p:nvPicPr>
          <p:cNvPr id="6" name="Content Placeholder 5"/>
          <p:cNvPicPr>
            <a:picLocks noGrp="1" noChangeAspect="1"/>
          </p:cNvPicPr>
          <p:nvPr>
            <p:ph idx="1"/>
          </p:nvPr>
        </p:nvPicPr>
        <p:blipFill>
          <a:blip r:embed="rId2"/>
          <a:stretch>
            <a:fillRect/>
          </a:stretch>
        </p:blipFill>
        <p:spPr>
          <a:xfrm>
            <a:off x="746125" y="1997646"/>
            <a:ext cx="7315200" cy="4158108"/>
          </a:xfrm>
          <a:prstGeom prst="rect">
            <a:avLst/>
          </a:prstGeom>
        </p:spPr>
      </p:pic>
    </p:spTree>
    <p:extLst>
      <p:ext uri="{BB962C8B-B14F-4D97-AF65-F5344CB8AC3E}">
        <p14:creationId xmlns:p14="http://schemas.microsoft.com/office/powerpoint/2010/main" val="8773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46</a:t>
            </a:fld>
            <a:endParaRPr lang="en-US" dirty="0"/>
          </a:p>
        </p:txBody>
      </p:sp>
      <p:sp>
        <p:nvSpPr>
          <p:cNvPr id="8" name="Title 1"/>
          <p:cNvSpPr>
            <a:spLocks noGrp="1"/>
          </p:cNvSpPr>
          <p:nvPr>
            <p:ph type="title"/>
          </p:nvPr>
        </p:nvSpPr>
        <p:spPr>
          <a:xfrm>
            <a:off x="3200400" y="206363"/>
            <a:ext cx="5257799" cy="1143000"/>
          </a:xfrm>
        </p:spPr>
        <p:txBody>
          <a:bodyPr/>
          <a:lstStyle/>
          <a:p>
            <a:r>
              <a:rPr lang="en-US" dirty="0" smtClean="0"/>
              <a:t>Sole Proprietorships </a:t>
            </a:r>
            <a:br>
              <a:rPr lang="en-US" dirty="0" smtClean="0"/>
            </a:br>
            <a:r>
              <a:rPr lang="en-US" sz="2800" dirty="0" smtClean="0"/>
              <a:t>(as a percent of total employment)</a:t>
            </a:r>
            <a:endParaRPr lang="en-US" sz="2800" dirty="0"/>
          </a:p>
        </p:txBody>
      </p:sp>
      <p:pic>
        <p:nvPicPr>
          <p:cNvPr id="3" name="Content Placeholder 2"/>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434387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47</a:t>
            </a:fld>
            <a:endParaRPr lang="en-US" dirty="0"/>
          </a:p>
        </p:txBody>
      </p:sp>
      <p:pic>
        <p:nvPicPr>
          <p:cNvPr id="5" name="Content Placeholder 4"/>
          <p:cNvPicPr>
            <a:picLocks noGrp="1" noChangeAspect="1"/>
          </p:cNvPicPr>
          <p:nvPr>
            <p:ph idx="1"/>
          </p:nvPr>
        </p:nvPicPr>
        <p:blipFill>
          <a:blip r:embed="rId2"/>
          <a:stretch>
            <a:fillRect/>
          </a:stretch>
        </p:blipFill>
        <p:spPr>
          <a:xfrm>
            <a:off x="746125" y="2667111"/>
            <a:ext cx="7315200" cy="2819177"/>
          </a:xfrm>
          <a:prstGeom prst="rect">
            <a:avLst/>
          </a:prstGeom>
        </p:spPr>
      </p:pic>
    </p:spTree>
    <p:extLst>
      <p:ext uri="{BB962C8B-B14F-4D97-AF65-F5344CB8AC3E}">
        <p14:creationId xmlns:p14="http://schemas.microsoft.com/office/powerpoint/2010/main" val="21871701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Local Government Costs</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48</a:t>
            </a:fld>
            <a:endParaRPr lang="en-US" dirty="0"/>
          </a:p>
        </p:txBody>
      </p:sp>
    </p:spTree>
    <p:extLst>
      <p:ext uri="{BB962C8B-B14F-4D97-AF65-F5344CB8AC3E}">
        <p14:creationId xmlns:p14="http://schemas.microsoft.com/office/powerpoint/2010/main" val="36231036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5178988" cy="1524000"/>
          </a:xfrm>
        </p:spPr>
        <p:txBody>
          <a:bodyPr/>
          <a:lstStyle/>
          <a:p>
            <a:r>
              <a:rPr lang="en-US" dirty="0" smtClean="0"/>
              <a:t>Average Cost of Government Services </a:t>
            </a:r>
            <a:br>
              <a:rPr lang="en-US" dirty="0" smtClean="0"/>
            </a:br>
            <a:r>
              <a:rPr lang="en-US" sz="2400" dirty="0" smtClean="0"/>
              <a:t>(Per Capita Local Government  Expenditures) </a:t>
            </a:r>
            <a:endParaRPr lang="en-US" sz="2400"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49</a:t>
            </a:fld>
            <a:endParaRPr lang="en-US" dirty="0"/>
          </a:p>
        </p:txBody>
      </p:sp>
      <p:pic>
        <p:nvPicPr>
          <p:cNvPr id="6" name="Content Placeholder 5"/>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3462839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Included</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5</a:t>
            </a:fld>
            <a:endParaRPr lang="en-US" dirty="0"/>
          </a:p>
        </p:txBody>
      </p:sp>
      <p:sp>
        <p:nvSpPr>
          <p:cNvPr id="5" name="Content Placeholder 2"/>
          <p:cNvSpPr txBox="1">
            <a:spLocks/>
          </p:cNvSpPr>
          <p:nvPr/>
        </p:nvSpPr>
        <p:spPr>
          <a:xfrm>
            <a:off x="533400" y="1676400"/>
            <a:ext cx="7756989"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b="1" dirty="0" smtClean="0"/>
              <a:t>Labor Force</a:t>
            </a:r>
          </a:p>
          <a:p>
            <a:pPr lvl="1">
              <a:buClr>
                <a:schemeClr val="accent1">
                  <a:lumMod val="60000"/>
                  <a:lumOff val="40000"/>
                </a:schemeClr>
              </a:buClr>
            </a:pPr>
            <a:r>
              <a:rPr lang="en-US" sz="2200" dirty="0" smtClean="0"/>
              <a:t>Labor </a:t>
            </a:r>
            <a:r>
              <a:rPr lang="en-US" sz="2200" dirty="0"/>
              <a:t>Force Participation </a:t>
            </a:r>
            <a:endParaRPr lang="en-US" sz="2200" dirty="0" smtClean="0"/>
          </a:p>
          <a:p>
            <a:pPr lvl="1">
              <a:buClr>
                <a:schemeClr val="accent1">
                  <a:lumMod val="60000"/>
                  <a:lumOff val="40000"/>
                </a:schemeClr>
              </a:buClr>
            </a:pPr>
            <a:r>
              <a:rPr lang="en-US" sz="2200" dirty="0" smtClean="0"/>
              <a:t>Commuting </a:t>
            </a:r>
          </a:p>
          <a:p>
            <a:pPr lvl="1">
              <a:buClr>
                <a:schemeClr val="accent1">
                  <a:lumMod val="60000"/>
                  <a:lumOff val="40000"/>
                </a:schemeClr>
              </a:buClr>
            </a:pPr>
            <a:r>
              <a:rPr lang="en-US" sz="2200" dirty="0" smtClean="0"/>
              <a:t>Educational Attainment</a:t>
            </a:r>
          </a:p>
          <a:p>
            <a:pPr lvl="1">
              <a:buClr>
                <a:schemeClr val="accent1">
                  <a:lumMod val="60000"/>
                  <a:lumOff val="40000"/>
                </a:schemeClr>
              </a:buClr>
            </a:pPr>
            <a:r>
              <a:rPr lang="en-US" sz="2200" dirty="0"/>
              <a:t>Educational </a:t>
            </a:r>
            <a:r>
              <a:rPr lang="en-US" sz="2200" dirty="0" smtClean="0"/>
              <a:t>Awards </a:t>
            </a:r>
            <a:endParaRPr lang="en-US" sz="2200" dirty="0"/>
          </a:p>
          <a:p>
            <a:r>
              <a:rPr lang="en-US" sz="2400" b="1" dirty="0" smtClean="0"/>
              <a:t>Firm Growth</a:t>
            </a:r>
          </a:p>
          <a:p>
            <a:pPr lvl="1">
              <a:buClr>
                <a:schemeClr val="accent1">
                  <a:lumMod val="60000"/>
                  <a:lumOff val="40000"/>
                </a:schemeClr>
              </a:buClr>
            </a:pPr>
            <a:r>
              <a:rPr lang="en-US" sz="2200" dirty="0"/>
              <a:t>Jobs Created by Young Companies (5 years old or less)</a:t>
            </a:r>
          </a:p>
          <a:p>
            <a:pPr lvl="1">
              <a:buClr>
                <a:schemeClr val="accent1">
                  <a:lumMod val="60000"/>
                  <a:lumOff val="40000"/>
                </a:schemeClr>
              </a:buClr>
            </a:pPr>
            <a:r>
              <a:rPr lang="en-US" sz="2200" dirty="0" smtClean="0"/>
              <a:t>Jobs Created by Older Companies (greater than 10 years old)</a:t>
            </a:r>
          </a:p>
          <a:p>
            <a:pPr lvl="1">
              <a:buClr>
                <a:schemeClr val="accent1">
                  <a:lumMod val="60000"/>
                  <a:lumOff val="40000"/>
                </a:schemeClr>
              </a:buClr>
            </a:pPr>
            <a:r>
              <a:rPr lang="en-US" sz="2200" dirty="0" smtClean="0"/>
              <a:t>Jobs </a:t>
            </a:r>
            <a:r>
              <a:rPr lang="en-US" sz="2200" dirty="0"/>
              <a:t>Created by </a:t>
            </a:r>
            <a:r>
              <a:rPr lang="en-US" sz="2200" dirty="0" smtClean="0"/>
              <a:t>Small </a:t>
            </a:r>
            <a:r>
              <a:rPr lang="en-US" sz="2200" dirty="0"/>
              <a:t>Companies (less than 20 employees</a:t>
            </a:r>
            <a:r>
              <a:rPr lang="en-US" sz="2200" dirty="0" smtClean="0"/>
              <a:t>)</a:t>
            </a:r>
            <a:endParaRPr lang="en-US" sz="2200" dirty="0"/>
          </a:p>
          <a:p>
            <a:pPr lvl="1">
              <a:buClr>
                <a:schemeClr val="accent1">
                  <a:lumMod val="60000"/>
                  <a:lumOff val="40000"/>
                </a:schemeClr>
              </a:buClr>
            </a:pPr>
            <a:r>
              <a:rPr lang="en-US" sz="2200" dirty="0"/>
              <a:t>Sole </a:t>
            </a:r>
            <a:r>
              <a:rPr lang="en-US" sz="2200" dirty="0" smtClean="0"/>
              <a:t>Proprietorships</a:t>
            </a:r>
          </a:p>
          <a:p>
            <a:r>
              <a:rPr lang="en-US" sz="2400" b="1" dirty="0"/>
              <a:t>Local Government </a:t>
            </a:r>
            <a:r>
              <a:rPr lang="en-US" sz="2400" b="1" dirty="0" smtClean="0"/>
              <a:t>Costs</a:t>
            </a:r>
          </a:p>
          <a:p>
            <a:pPr lvl="1">
              <a:buClr>
                <a:schemeClr val="accent1">
                  <a:lumMod val="60000"/>
                  <a:lumOff val="40000"/>
                </a:schemeClr>
              </a:buClr>
            </a:pPr>
            <a:r>
              <a:rPr lang="en-US" sz="2200" dirty="0"/>
              <a:t>Average Cost of Government Services</a:t>
            </a:r>
          </a:p>
          <a:p>
            <a:pPr lvl="1"/>
            <a:endParaRPr lang="en-US" sz="2200" b="1" dirty="0"/>
          </a:p>
          <a:p>
            <a:pPr lvl="1">
              <a:buClr>
                <a:schemeClr val="accent1">
                  <a:lumMod val="60000"/>
                  <a:lumOff val="40000"/>
                </a:schemeClr>
              </a:buClr>
            </a:pPr>
            <a:endParaRPr lang="en-US" sz="2200" dirty="0"/>
          </a:p>
          <a:p>
            <a:pPr fontAlgn="auto">
              <a:spcAft>
                <a:spcPts val="0"/>
              </a:spcAft>
            </a:pPr>
            <a:endParaRPr lang="en-US" dirty="0"/>
          </a:p>
        </p:txBody>
      </p:sp>
    </p:spTree>
    <p:extLst>
      <p:ext uri="{BB962C8B-B14F-4D97-AF65-F5344CB8AC3E}">
        <p14:creationId xmlns:p14="http://schemas.microsoft.com/office/powerpoint/2010/main" val="8796292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2868-7C55-471F-9DDA-92D1A7BE7F83}" type="slidenum">
              <a:rPr lang="en-US" smtClean="0"/>
              <a:pPr/>
              <a:t>50</a:t>
            </a:fld>
            <a:endParaRPr lang="en-US" dirty="0"/>
          </a:p>
        </p:txBody>
      </p:sp>
      <p:sp>
        <p:nvSpPr>
          <p:cNvPr id="9" name="Title 1"/>
          <p:cNvSpPr txBox="1">
            <a:spLocks/>
          </p:cNvSpPr>
          <p:nvPr/>
        </p:nvSpPr>
        <p:spPr>
          <a:xfrm>
            <a:off x="3200400" y="152400"/>
            <a:ext cx="5178988"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3600" kern="1200" cap="none" spc="-100" baseline="0" dirty="0">
                <a:ln>
                  <a:noFill/>
                </a:ln>
                <a:solidFill>
                  <a:schemeClr val="tx1"/>
                </a:solidFill>
                <a:effectLst/>
                <a:latin typeface="+mn-lt"/>
                <a:ea typeface="+mn-ea"/>
                <a:cs typeface="+mn-cs"/>
              </a:defRPr>
            </a:lvl1pPr>
          </a:lstStyle>
          <a:p>
            <a:pPr fontAlgn="auto">
              <a:spcAft>
                <a:spcPts val="0"/>
              </a:spcAft>
            </a:pPr>
            <a:r>
              <a:rPr lang="en-US" dirty="0" smtClean="0"/>
              <a:t>Average Cost of Government Services </a:t>
            </a:r>
            <a:br>
              <a:rPr lang="en-US" dirty="0" smtClean="0"/>
            </a:br>
            <a:r>
              <a:rPr lang="en-US" sz="2400" dirty="0" smtClean="0"/>
              <a:t>(Per Capita Local Government  Expenditures) </a:t>
            </a:r>
            <a:endParaRPr lang="en-US" sz="2400" dirty="0"/>
          </a:p>
        </p:txBody>
      </p:sp>
      <p:pic>
        <p:nvPicPr>
          <p:cNvPr id="3" name="Content Placeholder 2"/>
          <p:cNvPicPr>
            <a:picLocks noGrp="1" noChangeAspect="1"/>
          </p:cNvPicPr>
          <p:nvPr>
            <p:ph idx="1"/>
          </p:nvPr>
        </p:nvPicPr>
        <p:blipFill>
          <a:blip r:embed="rId2"/>
          <a:stretch>
            <a:fillRect/>
          </a:stretch>
        </p:blipFill>
        <p:spPr>
          <a:xfrm>
            <a:off x="746125" y="1794193"/>
            <a:ext cx="7315200" cy="4565013"/>
          </a:xfrm>
          <a:prstGeom prst="rect">
            <a:avLst/>
          </a:prstGeom>
        </p:spPr>
      </p:pic>
    </p:spTree>
    <p:extLst>
      <p:ext uri="{BB962C8B-B14F-4D97-AF65-F5344CB8AC3E}">
        <p14:creationId xmlns:p14="http://schemas.microsoft.com/office/powerpoint/2010/main" val="49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4731"/>
            <a:ext cx="7543800" cy="1076070"/>
          </a:xfrm>
        </p:spPr>
        <p:txBody>
          <a:bodyPr/>
          <a:lstStyle/>
          <a:p>
            <a:r>
              <a:rPr lang="en-US" dirty="0" smtClean="0"/>
              <a:t>Thank You</a:t>
            </a:r>
            <a:endParaRPr lang="en-US" dirty="0"/>
          </a:p>
        </p:txBody>
      </p:sp>
      <p:sp>
        <p:nvSpPr>
          <p:cNvPr id="3" name="Subtitle 2"/>
          <p:cNvSpPr>
            <a:spLocks noGrp="1"/>
          </p:cNvSpPr>
          <p:nvPr>
            <p:ph type="subTitle" idx="1"/>
          </p:nvPr>
        </p:nvSpPr>
        <p:spPr>
          <a:xfrm>
            <a:off x="1226820" y="2415376"/>
            <a:ext cx="6461760" cy="3833024"/>
          </a:xfrm>
        </p:spPr>
        <p:txBody>
          <a:bodyPr>
            <a:normAutofit fontScale="85000" lnSpcReduction="20000"/>
          </a:bodyPr>
          <a:lstStyle/>
          <a:p>
            <a:pPr algn="ctr"/>
            <a:endParaRPr lang="en-US" sz="2400" dirty="0"/>
          </a:p>
          <a:p>
            <a:pPr algn="ctr"/>
            <a:r>
              <a:rPr lang="en-US" sz="3100" spc="-100" dirty="0">
                <a:solidFill>
                  <a:schemeClr val="tx1"/>
                </a:solidFill>
              </a:rPr>
              <a:t>Terry L. Clower Ph.D. – tclower@gmu.edu</a:t>
            </a:r>
          </a:p>
          <a:p>
            <a:pPr algn="ctr"/>
            <a:r>
              <a:rPr lang="en-US" sz="3100" spc="-100" dirty="0">
                <a:solidFill>
                  <a:schemeClr val="tx1"/>
                </a:solidFill>
              </a:rPr>
              <a:t>Mark C. White Ph.D. – mwhite@gmu.edu</a:t>
            </a:r>
          </a:p>
          <a:p>
            <a:pPr algn="ctr"/>
            <a:r>
              <a:rPr lang="en-US" sz="3100" spc="-100" dirty="0">
                <a:solidFill>
                  <a:schemeClr val="tx1"/>
                </a:solidFill>
              </a:rPr>
              <a:t>Spencer A. Shanholtz – sshanhol@gmu.edu</a:t>
            </a:r>
          </a:p>
          <a:p>
            <a:pPr algn="ctr"/>
            <a:endParaRPr lang="en-US" sz="3100" spc="-100" dirty="0">
              <a:solidFill>
                <a:schemeClr val="tx1"/>
              </a:solidFill>
            </a:endParaRPr>
          </a:p>
          <a:p>
            <a:pPr algn="ctr"/>
            <a:endParaRPr lang="en-US" sz="3100" spc="-100" dirty="0">
              <a:solidFill>
                <a:schemeClr val="tx1"/>
              </a:solidFill>
            </a:endParaRPr>
          </a:p>
          <a:p>
            <a:pPr algn="ctr"/>
            <a:endParaRPr lang="en-US" sz="3100" spc="-100" dirty="0">
              <a:solidFill>
                <a:schemeClr val="tx1"/>
              </a:solidFill>
            </a:endParaRPr>
          </a:p>
          <a:p>
            <a:pPr algn="ctr"/>
            <a:r>
              <a:rPr lang="en-US" sz="3100" spc="-100" dirty="0">
                <a:solidFill>
                  <a:schemeClr val="tx1"/>
                </a:solidFill>
              </a:rPr>
              <a:t>cra.gmu.edu</a:t>
            </a:r>
          </a:p>
          <a:p>
            <a:pPr algn="ctr"/>
            <a:r>
              <a:rPr lang="en-US" sz="3100" spc="-100" dirty="0">
                <a:solidFill>
                  <a:schemeClr val="tx1"/>
                </a:solidFill>
              </a:rPr>
              <a:t>@GMU_CRA</a:t>
            </a:r>
          </a:p>
        </p:txBody>
      </p:sp>
      <p:sp>
        <p:nvSpPr>
          <p:cNvPr id="4" name="Slide Number Placeholder 3"/>
          <p:cNvSpPr>
            <a:spLocks noGrp="1"/>
          </p:cNvSpPr>
          <p:nvPr>
            <p:ph type="sldNum" sz="quarter" idx="12"/>
          </p:nvPr>
        </p:nvSpPr>
        <p:spPr/>
        <p:txBody>
          <a:bodyPr/>
          <a:lstStyle/>
          <a:p>
            <a:fld id="{37E35B59-954D-4067-A307-012361DF394A}" type="slidenum">
              <a:rPr lang="en-US" smtClean="0"/>
              <a:pPr/>
              <a:t>51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4016084"/>
            <a:ext cx="935366" cy="8763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4364" y="4094658"/>
            <a:ext cx="1106397" cy="719158"/>
          </a:xfrm>
          <a:prstGeom prst="rect">
            <a:avLst/>
          </a:prstGeom>
        </p:spPr>
      </p:pic>
    </p:spTree>
    <p:extLst>
      <p:ext uri="{BB962C8B-B14F-4D97-AF65-F5344CB8AC3E}">
        <p14:creationId xmlns:p14="http://schemas.microsoft.com/office/powerpoint/2010/main" val="50687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Population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37E35B59-954D-4067-A307-012361DF394A}" type="slidenum">
              <a:rPr lang="en-US" smtClean="0"/>
              <a:pPr/>
              <a:t>6</a:t>
            </a:fld>
            <a:endParaRPr lang="en-US" dirty="0"/>
          </a:p>
        </p:txBody>
      </p:sp>
    </p:spTree>
    <p:extLst>
      <p:ext uri="{BB962C8B-B14F-4D97-AF65-F5344CB8AC3E}">
        <p14:creationId xmlns:p14="http://schemas.microsoft.com/office/powerpoint/2010/main" val="1367220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7</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285406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Trends</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8</a:t>
            </a:fld>
            <a:endParaRPr lang="en-US" dirty="0"/>
          </a:p>
        </p:txBody>
      </p:sp>
      <p:pic>
        <p:nvPicPr>
          <p:cNvPr id="5" name="Content Placeholder 4"/>
          <p:cNvPicPr>
            <a:picLocks noGrp="1" noChangeAspect="1"/>
          </p:cNvPicPr>
          <p:nvPr>
            <p:ph idx="1"/>
          </p:nvPr>
        </p:nvPicPr>
        <p:blipFill>
          <a:blip r:embed="rId2"/>
          <a:stretch>
            <a:fillRect/>
          </a:stretch>
        </p:blipFill>
        <p:spPr>
          <a:xfrm>
            <a:off x="746125" y="2497238"/>
            <a:ext cx="7315200" cy="3158924"/>
          </a:xfrm>
          <a:prstGeom prst="rect">
            <a:avLst/>
          </a:prstGeom>
        </p:spPr>
      </p:pic>
    </p:spTree>
    <p:extLst>
      <p:ext uri="{BB962C8B-B14F-4D97-AF65-F5344CB8AC3E}">
        <p14:creationId xmlns:p14="http://schemas.microsoft.com/office/powerpoint/2010/main" val="131854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Population Change</a:t>
            </a:r>
            <a:endParaRPr lang="en-US" dirty="0"/>
          </a:p>
        </p:txBody>
      </p:sp>
      <p:sp>
        <p:nvSpPr>
          <p:cNvPr id="4" name="Slide Number Placeholder 3"/>
          <p:cNvSpPr>
            <a:spLocks noGrp="1"/>
          </p:cNvSpPr>
          <p:nvPr>
            <p:ph type="sldNum" sz="quarter" idx="12"/>
          </p:nvPr>
        </p:nvSpPr>
        <p:spPr/>
        <p:txBody>
          <a:bodyPr/>
          <a:lstStyle/>
          <a:p>
            <a:fld id="{38292868-7C55-471F-9DDA-92D1A7BE7F83}" type="slidenum">
              <a:rPr lang="en-US" smtClean="0"/>
              <a:pPr/>
              <a:t>9</a:t>
            </a:fld>
            <a:endParaRPr lang="en-US" dirty="0"/>
          </a:p>
        </p:txBody>
      </p:sp>
      <p:pic>
        <p:nvPicPr>
          <p:cNvPr id="5" name="Content Placeholder 4"/>
          <p:cNvPicPr>
            <a:picLocks noGrp="1" noChangeAspect="1"/>
          </p:cNvPicPr>
          <p:nvPr>
            <p:ph idx="1"/>
          </p:nvPr>
        </p:nvPicPr>
        <p:blipFill>
          <a:blip r:embed="rId2"/>
          <a:stretch>
            <a:fillRect/>
          </a:stretch>
        </p:blipFill>
        <p:spPr>
          <a:xfrm>
            <a:off x="1108049" y="1676400"/>
            <a:ext cx="6591352" cy="4800600"/>
          </a:xfrm>
          <a:prstGeom prst="rect">
            <a:avLst/>
          </a:prstGeom>
        </p:spPr>
      </p:pic>
    </p:spTree>
    <p:extLst>
      <p:ext uri="{BB962C8B-B14F-4D97-AF65-F5344CB8AC3E}">
        <p14:creationId xmlns:p14="http://schemas.microsoft.com/office/powerpoint/2010/main" val="5180710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rgbClr val="005390"/>
      </a:dk1>
      <a:lt1>
        <a:srgbClr val="FFFFFF"/>
      </a:lt1>
      <a:dk2>
        <a:srgbClr val="2DA923"/>
      </a:dk2>
      <a:lt2>
        <a:srgbClr val="FFFFFF"/>
      </a:lt2>
      <a:accent1>
        <a:srgbClr val="38A725"/>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11565</TotalTime>
  <Words>442</Words>
  <Application>Microsoft Office PowerPoint</Application>
  <PresentationFormat>On-screen Show (4:3)</PresentationFormat>
  <Paragraphs>148</Paragraphs>
  <Slides>51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vt:lpstr>
      <vt:lpstr>Times New Roman</vt:lpstr>
      <vt:lpstr>Adjacency</vt:lpstr>
      <vt:lpstr>PowerPoint Presentation</vt:lpstr>
      <vt:lpstr>PowerPoint Presentation</vt:lpstr>
      <vt:lpstr>Virginia’s Growth Alliance</vt:lpstr>
      <vt:lpstr>Data Included</vt:lpstr>
      <vt:lpstr>Data Included</vt:lpstr>
      <vt:lpstr>Population</vt:lpstr>
      <vt:lpstr>Population Trends</vt:lpstr>
      <vt:lpstr>Population Trends</vt:lpstr>
      <vt:lpstr>Components of Population Change</vt:lpstr>
      <vt:lpstr>Components of Population Change</vt:lpstr>
      <vt:lpstr>Income and Wealth</vt:lpstr>
      <vt:lpstr>Per Capita Income</vt:lpstr>
      <vt:lpstr>Per Capita Income</vt:lpstr>
      <vt:lpstr>Poverty</vt:lpstr>
      <vt:lpstr>Poverty</vt:lpstr>
      <vt:lpstr>Employment</vt:lpstr>
      <vt:lpstr>Total Employment Trends</vt:lpstr>
      <vt:lpstr>Total Employment Trends</vt:lpstr>
      <vt:lpstr>Unemployment</vt:lpstr>
      <vt:lpstr>Employment Sectors</vt:lpstr>
      <vt:lpstr>Employment Trends by Industry Sector</vt:lpstr>
      <vt:lpstr>Employment Trends by Industry Sector</vt:lpstr>
      <vt:lpstr>Industry Wages by Sector (1996)</vt:lpstr>
      <vt:lpstr>Industry Wages by Sector (2000)</vt:lpstr>
      <vt:lpstr>Industry Wages by Sector (2005)</vt:lpstr>
      <vt:lpstr>Industry Wages by Sector (2010)</vt:lpstr>
      <vt:lpstr>Industry Wages by Sector (2015)</vt:lpstr>
      <vt:lpstr>Labor Force</vt:lpstr>
      <vt:lpstr>Labor Force Participation</vt:lpstr>
      <vt:lpstr>Labor Force Participation</vt:lpstr>
      <vt:lpstr>Commuting (Inflow/Outflow)</vt:lpstr>
      <vt:lpstr>Commuting  (Inflow/Outflow)</vt:lpstr>
      <vt:lpstr>Commuting  (Inflow/Outflow)</vt:lpstr>
      <vt:lpstr>Educational Attainment</vt:lpstr>
      <vt:lpstr>Educational Attainment</vt:lpstr>
      <vt:lpstr>Educational Awards</vt:lpstr>
      <vt:lpstr>Educational Awards</vt:lpstr>
      <vt:lpstr>Educational Awards</vt:lpstr>
      <vt:lpstr>Firm Growth</vt:lpstr>
      <vt:lpstr>Jobs Created by Young Companies  (5 years old or less)</vt:lpstr>
      <vt:lpstr>Jobs Created by Young Companies  (5 years old or less)</vt:lpstr>
      <vt:lpstr>Jobs Created by Older Companies  (greater than 10 yrs. old)</vt:lpstr>
      <vt:lpstr>Jobs Created by Older Companies  (greater than 10 yrs. old)</vt:lpstr>
      <vt:lpstr>Jobs Created by Small Companies  (less than 20 employees)</vt:lpstr>
      <vt:lpstr>Jobs Created by Small Companies  (less than 20 employees)</vt:lpstr>
      <vt:lpstr>Sole Proprietorships  (as a percent of total employment)</vt:lpstr>
      <vt:lpstr>Sole Proprietorships</vt:lpstr>
      <vt:lpstr>Local Government Costs</vt:lpstr>
      <vt:lpstr>Average Cost of Government Services  (Per Capita Local Government  Expenditures)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Lloyd, Christopher D.</dc:creator>
  <cp:lastModifiedBy>Spencer Allen Shanholtz</cp:lastModifiedBy>
  <cp:revision>136</cp:revision>
  <cp:lastPrinted>2017-05-25T19:03:04Z</cp:lastPrinted>
  <dcterms:modified xsi:type="dcterms:W3CDTF">2017-06-29T18:42:22Z</dcterms:modified>
</cp:coreProperties>
</file>