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9" r:id="rId4"/>
    <p:sldMasterId id="2147483830" r:id="rId5"/>
  </p:sldMasterIdLst>
  <p:notesMasterIdLst>
    <p:notesMasterId r:id="rId14"/>
  </p:notesMasterIdLst>
  <p:handoutMasterIdLst>
    <p:handoutMasterId r:id="rId15"/>
  </p:handoutMasterIdLst>
  <p:sldIdLst>
    <p:sldId id="257" r:id="rId6"/>
    <p:sldId id="810" r:id="rId7"/>
    <p:sldId id="811" r:id="rId8"/>
    <p:sldId id="812" r:id="rId9"/>
    <p:sldId id="813" r:id="rId10"/>
    <p:sldId id="814" r:id="rId11"/>
    <p:sldId id="815" r:id="rId12"/>
    <p:sldId id="764" r:id="rId13"/>
  </p:sldIdLst>
  <p:sldSz cx="12161838" cy="6858000"/>
  <p:notesSz cx="92964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292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waters126" initials="k" lastIdx="1" clrIdx="0"/>
  <p:cmAuthor id="2" name="Freeman, Cansu" initials="CF" lastIdx="2" clrIdx="1">
    <p:extLst>
      <p:ext uri="{19B8F6BF-5375-455C-9EA6-DF929625EA0E}">
        <p15:presenceInfo xmlns:p15="http://schemas.microsoft.com/office/powerpoint/2012/main" userId="Freeman, Cansu" providerId="None"/>
      </p:ext>
    </p:extLst>
  </p:cmAuthor>
  <p:cmAuthor id="3" name="Tina Struzik" initials="TS" lastIdx="1" clrIdx="2">
    <p:extLst>
      <p:ext uri="{19B8F6BF-5375-455C-9EA6-DF929625EA0E}">
        <p15:presenceInfo xmlns:p15="http://schemas.microsoft.com/office/powerpoint/2012/main" userId="S::tstruzi@GMU.EDU::adb09be7-50a2-43e2-b467-84f2d6e0701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4F1D"/>
    <a:srgbClr val="094528"/>
    <a:srgbClr val="6B9F25"/>
    <a:srgbClr val="FDC94F"/>
    <a:srgbClr val="0D5A47"/>
    <a:srgbClr val="455C19"/>
    <a:srgbClr val="CEDFB6"/>
    <a:srgbClr val="A4C479"/>
    <a:srgbClr val="C00000"/>
    <a:srgbClr val="005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9758" autoAdjust="0"/>
  </p:normalViewPr>
  <p:slideViewPr>
    <p:cSldViewPr snapToGrid="0">
      <p:cViewPr varScale="1">
        <p:scale>
          <a:sx n="102" d="100"/>
          <a:sy n="102" d="100"/>
        </p:scale>
        <p:origin x="174" y="108"/>
      </p:cViewPr>
      <p:guideLst>
        <p:guide orient="horz" pos="2184"/>
        <p:guide pos="3831"/>
      </p:guideLst>
    </p:cSldViewPr>
  </p:slideViewPr>
  <p:outlineViewPr>
    <p:cViewPr>
      <p:scale>
        <a:sx n="33" d="100"/>
        <a:sy n="33" d="100"/>
      </p:scale>
      <p:origin x="0" y="-7992"/>
    </p:cViewPr>
  </p:outlineViewPr>
  <p:notesTextViewPr>
    <p:cViewPr>
      <p:scale>
        <a:sx n="85" d="100"/>
        <a:sy n="8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1022" y="38"/>
      </p:cViewPr>
      <p:guideLst>
        <p:guide orient="horz" pos="2160"/>
        <p:guide pos="29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4746" y="0"/>
            <a:ext cx="4029511" cy="343135"/>
          </a:xfrm>
          <a:prstGeom prst="rect">
            <a:avLst/>
          </a:prstGeom>
        </p:spPr>
        <p:txBody>
          <a:bodyPr vert="horz" lIns="92150" tIns="46075" rIns="92150" bIns="46075" rtlCol="0"/>
          <a:lstStyle>
            <a:lvl1pPr algn="r">
              <a:defRPr sz="1300"/>
            </a:lvl1pPr>
          </a:lstStyle>
          <a:p>
            <a:r>
              <a:rPr lang="en-US" sz="1000" dirty="0">
                <a:latin typeface="Cambria" panose="02040503050406030204" pitchFamily="18" charset="0"/>
                <a:ea typeface="Cambria" panose="02040503050406030204" pitchFamily="18" charset="0"/>
              </a:rPr>
              <a:t>printed: </a:t>
            </a:r>
            <a:fld id="{92CEA9E7-3D1E-4B58-A53D-8D011DF63B74}" type="datetime8">
              <a:rPr lang="en-US" sz="1000">
                <a:latin typeface="Cambria" panose="02040503050406030204" pitchFamily="18" charset="0"/>
                <a:ea typeface="Cambria" panose="02040503050406030204" pitchFamily="18" charset="0"/>
              </a:rPr>
              <a:t>9/14/2026 9:23 AM</a:t>
            </a:fld>
            <a:r>
              <a:rPr lang="en-US" sz="1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4746" y="6513694"/>
            <a:ext cx="4029511" cy="343135"/>
          </a:xfrm>
          <a:prstGeom prst="rect">
            <a:avLst/>
          </a:prstGeom>
        </p:spPr>
        <p:txBody>
          <a:bodyPr vert="horz" lIns="92150" tIns="46075" rIns="92150" bIns="46075" rtlCol="0" anchor="b"/>
          <a:lstStyle>
            <a:lvl1pPr algn="r">
              <a:defRPr sz="1300"/>
            </a:lvl1pPr>
          </a:lstStyle>
          <a:p>
            <a:fld id="{7E8694CC-CDC7-487D-A74A-CE3D51A23E75}" type="slidenum">
              <a:rPr lang="en-US" smtClean="0">
                <a:latin typeface="Cambria" panose="02040503050406030204" pitchFamily="18" charset="0"/>
                <a:ea typeface="Cambria" panose="02040503050406030204" pitchFamily="18" charset="0"/>
              </a:rPr>
              <a:pPr/>
              <a:t>‹#›</a:t>
            </a:fld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404370-23F9-4F89-B179-4E88AA9C186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4423"/>
            <a:ext cx="4028844" cy="343580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r>
              <a:rPr lang="en-US" sz="1000" dirty="0">
                <a:latin typeface="Cambria" panose="02040503050406030204" pitchFamily="18" charset="0"/>
                <a:ea typeface="Cambria" panose="02040503050406030204" pitchFamily="18" charset="0"/>
              </a:rPr>
              <a:t>George Mason University</a:t>
            </a:r>
          </a:p>
          <a:p>
            <a:r>
              <a:rPr lang="en-US" sz="1000" dirty="0" err="1">
                <a:latin typeface="Cambria" panose="02040503050406030204" pitchFamily="18" charset="0"/>
                <a:ea typeface="Cambria" panose="02040503050406030204" pitchFamily="18" charset="0"/>
              </a:rPr>
              <a:t>Schar</a:t>
            </a:r>
            <a:r>
              <a:rPr lang="en-US" sz="1000" dirty="0">
                <a:latin typeface="Cambria" panose="02040503050406030204" pitchFamily="18" charset="0"/>
                <a:ea typeface="Cambria" panose="02040503050406030204" pitchFamily="18" charset="0"/>
              </a:rPr>
              <a:t> School of Policy and Government</a:t>
            </a:r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12ECCA0D-5F89-44B3-8DF6-EC737CD07C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844" cy="343581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r>
              <a:rPr lang="en-US" sz="1000" dirty="0">
                <a:latin typeface="Cambria" panose="02040503050406030204" pitchFamily="18" charset="0"/>
                <a:ea typeface="Cambria" panose="02040503050406030204" pitchFamily="18" charset="0"/>
              </a:rPr>
              <a:t>Center for Regional Analysis</a:t>
            </a:r>
          </a:p>
        </p:txBody>
      </p:sp>
    </p:spTree>
    <p:extLst>
      <p:ext uri="{BB962C8B-B14F-4D97-AF65-F5344CB8AC3E}">
        <p14:creationId xmlns:p14="http://schemas.microsoft.com/office/powerpoint/2010/main" val="24499439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028440" cy="344091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1"/>
            <a:ext cx="4028440" cy="344091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300"/>
            </a:lvl1pPr>
          </a:lstStyle>
          <a:p>
            <a:fld id="{40115C4F-CD9F-42D5-8A8E-84CF6F2326EF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97150" y="857250"/>
            <a:ext cx="4105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1" y="3300413"/>
            <a:ext cx="7437120" cy="2700338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6513911"/>
            <a:ext cx="4028440" cy="34409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6513911"/>
            <a:ext cx="4028440" cy="344090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300"/>
            </a:lvl1pPr>
          </a:lstStyle>
          <a:p>
            <a:fld id="{506D79A7-9835-4429-B17D-2143514274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5801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65613"/>
            <a:fld id="{712E9F00-78AD-4CB2-A9B4-097E0D27D160}" type="slidenum">
              <a:rPr lang="en-US" smtClean="0"/>
              <a:pPr defTabSz="965613"/>
              <a:t>1</a:t>
            </a:fld>
            <a:endParaRPr lang="en-US" dirty="0"/>
          </a:p>
        </p:txBody>
      </p:sp>
      <p:sp>
        <p:nvSpPr>
          <p:cNvPr id="51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573338" y="539750"/>
            <a:ext cx="4787900" cy="27003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2073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6D79A7-9835-4429-B17D-21435142744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47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717" y="272934"/>
            <a:ext cx="11643276" cy="1356360"/>
          </a:xfrm>
        </p:spPr>
        <p:txBody>
          <a:bodyPr/>
          <a:lstStyle>
            <a:lvl1pPr algn="ctr">
              <a:defRPr b="1">
                <a:solidFill>
                  <a:srgbClr val="3F762B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222948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798488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07119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717" y="272934"/>
            <a:ext cx="11643276" cy="1356360"/>
          </a:xfrm>
        </p:spPr>
        <p:txBody>
          <a:bodyPr/>
          <a:lstStyle>
            <a:lvl1pPr algn="ctr">
              <a:defRPr b="1">
                <a:solidFill>
                  <a:srgbClr val="3F762B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117125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904263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069473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534686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91120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055402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0568" y="243840"/>
            <a:ext cx="11695634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0172" y="609600"/>
            <a:ext cx="9851089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0173" y="2057400"/>
            <a:ext cx="9848446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0168" y="6223829"/>
            <a:ext cx="23233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D9D486AB-6AFB-47D0-829F-7113726D0822}" type="datetime1">
              <a:rPr lang="en-US" smtClean="0">
                <a:solidFill>
                  <a:srgbClr val="549E39"/>
                </a:solidFill>
              </a:rPr>
              <a:t>9/14/2026</a:t>
            </a:fld>
            <a:endParaRPr lang="en-US">
              <a:solidFill>
                <a:srgbClr val="549E3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6450" y="6223829"/>
            <a:ext cx="17019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A6563412-00D9-4114-A8D3-4596E840221E}" type="slidenum">
              <a:rPr lang="en-US" smtClean="0">
                <a:solidFill>
                  <a:srgbClr val="549E39"/>
                </a:solidFill>
              </a:rPr>
              <a:pPr/>
              <a:t>‹#›</a:t>
            </a:fld>
            <a:endParaRPr lang="en-US">
              <a:solidFill>
                <a:srgbClr val="549E39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237" y="258187"/>
            <a:ext cx="1113375" cy="1043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9ED1F0-707C-43DC-8DDE-DD3CE707993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70" y="32968"/>
            <a:ext cx="2241246" cy="135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032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6" r:id="rId2"/>
    <p:sldLayoutId id="2147483801" r:id="rId3"/>
  </p:sldLayoutIdLst>
  <p:transition/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Cambria" panose="02040503050406030204" pitchFamily="18" charset="0"/>
          <a:ea typeface="Cambria" panose="02040503050406030204" pitchFamily="18" charset="0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Cambria" panose="02040503050406030204" pitchFamily="18" charset="0"/>
          <a:ea typeface="Cambria" panose="02040503050406030204" pitchFamily="18" charset="0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0568" y="243841"/>
            <a:ext cx="11695634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0172" y="609600"/>
            <a:ext cx="9851089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0175" y="2057400"/>
            <a:ext cx="9848446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0168" y="6223833"/>
            <a:ext cx="23233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4">
                <a:solidFill>
                  <a:schemeClr val="accent1"/>
                </a:solidFill>
              </a:defRPr>
            </a:lvl1pPr>
          </a:lstStyle>
          <a:p>
            <a:fld id="{5A374B85-1B43-4341-9E4A-25240741D887}" type="datetime1">
              <a:rPr lang="en-US" smtClean="0">
                <a:solidFill>
                  <a:srgbClr val="549E39"/>
                </a:solidFill>
              </a:rPr>
              <a:t>9/14/2026</a:t>
            </a:fld>
            <a:endParaRPr lang="en-US" dirty="0">
              <a:solidFill>
                <a:srgbClr val="549E3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6452" y="6223833"/>
            <a:ext cx="17019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4">
                <a:solidFill>
                  <a:schemeClr val="accent1"/>
                </a:solidFill>
              </a:defRPr>
            </a:lvl1pPr>
          </a:lstStyle>
          <a:p>
            <a:fld id="{A6563412-00D9-4114-A8D3-4596E840221E}" type="slidenum">
              <a:rPr lang="en-US" smtClean="0">
                <a:solidFill>
                  <a:srgbClr val="549E39"/>
                </a:solidFill>
              </a:rPr>
              <a:pPr/>
              <a:t>‹#›</a:t>
            </a:fld>
            <a:endParaRPr lang="en-US">
              <a:solidFill>
                <a:srgbClr val="549E39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239" y="258191"/>
            <a:ext cx="1113375" cy="10430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BD54D0C-B1A9-4B3F-A244-E298D311D04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70" y="32968"/>
            <a:ext cx="2241246" cy="135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317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4" r:id="rId3"/>
    <p:sldLayoutId id="2147483835" r:id="rId4"/>
    <p:sldLayoutId id="2147483836" r:id="rId5"/>
    <p:sldLayoutId id="2147483837" r:id="rId6"/>
  </p:sldLayoutIdLst>
  <p:transition/>
  <p:hf sldNum="0" hdr="0" ftr="0"/>
  <p:txStyles>
    <p:titleStyle>
      <a:lvl1pPr algn="l" defTabSz="909834" rtl="0" eaLnBrk="1" latinLnBrk="0" hangingPunct="1">
        <a:lnSpc>
          <a:spcPct val="90000"/>
        </a:lnSpc>
        <a:spcBef>
          <a:spcPct val="0"/>
        </a:spcBef>
        <a:buNone/>
        <a:defRPr sz="4378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7459" indent="-181967" algn="l" defTabSz="909834" rtl="0" eaLnBrk="1" latinLnBrk="0" hangingPunct="1">
        <a:lnSpc>
          <a:spcPct val="90000"/>
        </a:lnSpc>
        <a:spcBef>
          <a:spcPts val="1394"/>
        </a:spcBef>
        <a:buClr>
          <a:schemeClr val="accent1"/>
        </a:buClr>
        <a:buSzPct val="80000"/>
        <a:buFont typeface="Corbel" pitchFamily="34" charset="0"/>
        <a:buChar char="•"/>
        <a:defRPr sz="2190" kern="1200">
          <a:solidFill>
            <a:schemeClr val="accent1"/>
          </a:solidFill>
          <a:latin typeface="+mj-lt"/>
          <a:ea typeface="+mn-ea"/>
          <a:cs typeface="+mn-cs"/>
        </a:defRPr>
      </a:lvl1pPr>
      <a:lvl2pPr marL="454917" indent="-181967" algn="l" defTabSz="909834" rtl="0" eaLnBrk="1" latinLnBrk="0" hangingPunct="1">
        <a:lnSpc>
          <a:spcPct val="90000"/>
        </a:lnSpc>
        <a:spcBef>
          <a:spcPts val="200"/>
        </a:spcBef>
        <a:spcAft>
          <a:spcPts val="398"/>
        </a:spcAft>
        <a:buClr>
          <a:schemeClr val="accent1"/>
        </a:buClr>
        <a:buSzPct val="80000"/>
        <a:buFont typeface="Corbel" pitchFamily="34" charset="0"/>
        <a:buChar char="•"/>
        <a:defRPr sz="1990" kern="1200">
          <a:solidFill>
            <a:schemeClr val="accent1"/>
          </a:solidFill>
          <a:latin typeface="+mj-lt"/>
          <a:ea typeface="+mn-ea"/>
          <a:cs typeface="+mn-cs"/>
        </a:defRPr>
      </a:lvl2pPr>
      <a:lvl3pPr marL="727867" indent="-181967" algn="l" defTabSz="909834" rtl="0" eaLnBrk="1" latinLnBrk="0" hangingPunct="1">
        <a:lnSpc>
          <a:spcPct val="90000"/>
        </a:lnSpc>
        <a:spcBef>
          <a:spcPts val="200"/>
        </a:spcBef>
        <a:spcAft>
          <a:spcPts val="398"/>
        </a:spcAft>
        <a:buClr>
          <a:schemeClr val="accent1"/>
        </a:buClr>
        <a:buSzPct val="80000"/>
        <a:buFont typeface="Corbel" pitchFamily="34" charset="0"/>
        <a:buChar char="•"/>
        <a:defRPr sz="1791" kern="1200">
          <a:solidFill>
            <a:schemeClr val="accent1"/>
          </a:solidFill>
          <a:latin typeface="+mj-lt"/>
          <a:ea typeface="+mn-ea"/>
          <a:cs typeface="+mn-cs"/>
        </a:defRPr>
      </a:lvl3pPr>
      <a:lvl4pPr marL="1000817" indent="-181967" algn="l" defTabSz="909834" rtl="0" eaLnBrk="1" latinLnBrk="0" hangingPunct="1">
        <a:lnSpc>
          <a:spcPct val="90000"/>
        </a:lnSpc>
        <a:spcBef>
          <a:spcPts val="200"/>
        </a:spcBef>
        <a:spcAft>
          <a:spcPts val="398"/>
        </a:spcAft>
        <a:buClr>
          <a:schemeClr val="accent1"/>
        </a:buClr>
        <a:buSzPct val="80000"/>
        <a:buFont typeface="Corbel" pitchFamily="34" charset="0"/>
        <a:buChar char="•"/>
        <a:defRPr sz="1592" kern="1200">
          <a:solidFill>
            <a:schemeClr val="accent1"/>
          </a:solidFill>
          <a:latin typeface="+mj-lt"/>
          <a:ea typeface="+mn-ea"/>
          <a:cs typeface="+mn-cs"/>
        </a:defRPr>
      </a:lvl4pPr>
      <a:lvl5pPr marL="1273768" indent="-181967" algn="l" defTabSz="909834" rtl="0" eaLnBrk="1" latinLnBrk="0" hangingPunct="1">
        <a:lnSpc>
          <a:spcPct val="90000"/>
        </a:lnSpc>
        <a:spcBef>
          <a:spcPts val="200"/>
        </a:spcBef>
        <a:spcAft>
          <a:spcPts val="398"/>
        </a:spcAft>
        <a:buClr>
          <a:schemeClr val="accent1"/>
        </a:buClr>
        <a:buSzPct val="80000"/>
        <a:buFont typeface="Corbel" pitchFamily="34" charset="0"/>
        <a:buChar char="•"/>
        <a:defRPr sz="1592" kern="1200">
          <a:solidFill>
            <a:schemeClr val="accent1"/>
          </a:solidFill>
          <a:latin typeface="+mj-lt"/>
          <a:ea typeface="+mn-ea"/>
          <a:cs typeface="+mn-cs"/>
        </a:defRPr>
      </a:lvl5pPr>
      <a:lvl6pPr marL="1592010" indent="-227459" algn="l" defTabSz="909834" rtl="0" eaLnBrk="1" latinLnBrk="0" hangingPunct="1">
        <a:lnSpc>
          <a:spcPct val="90000"/>
        </a:lnSpc>
        <a:spcBef>
          <a:spcPts val="200"/>
        </a:spcBef>
        <a:spcAft>
          <a:spcPts val="398"/>
        </a:spcAft>
        <a:buClr>
          <a:schemeClr val="accent1"/>
        </a:buClr>
        <a:buSzPct val="80000"/>
        <a:buFont typeface="Corbel" pitchFamily="34" charset="0"/>
        <a:buChar char="•"/>
        <a:defRPr sz="1592" kern="1200">
          <a:solidFill>
            <a:schemeClr val="accent1"/>
          </a:solidFill>
          <a:latin typeface="+mn-lt"/>
          <a:ea typeface="+mn-ea"/>
          <a:cs typeface="+mn-cs"/>
        </a:defRPr>
      </a:lvl6pPr>
      <a:lvl7pPr marL="1890512" indent="-227459" algn="l" defTabSz="909834" rtl="0" eaLnBrk="1" latinLnBrk="0" hangingPunct="1">
        <a:lnSpc>
          <a:spcPct val="90000"/>
        </a:lnSpc>
        <a:spcBef>
          <a:spcPts val="200"/>
        </a:spcBef>
        <a:spcAft>
          <a:spcPts val="398"/>
        </a:spcAft>
        <a:buClr>
          <a:schemeClr val="accent1"/>
        </a:buClr>
        <a:buSzPct val="80000"/>
        <a:buFont typeface="Corbel" pitchFamily="34" charset="0"/>
        <a:buChar char="•"/>
        <a:defRPr sz="1592" kern="1200">
          <a:solidFill>
            <a:schemeClr val="accent1"/>
          </a:solidFill>
          <a:latin typeface="+mn-lt"/>
          <a:ea typeface="+mn-ea"/>
          <a:cs typeface="+mn-cs"/>
        </a:defRPr>
      </a:lvl7pPr>
      <a:lvl8pPr marL="2189014" indent="-227459" algn="l" defTabSz="909834" rtl="0" eaLnBrk="1" latinLnBrk="0" hangingPunct="1">
        <a:lnSpc>
          <a:spcPct val="90000"/>
        </a:lnSpc>
        <a:spcBef>
          <a:spcPts val="200"/>
        </a:spcBef>
        <a:spcAft>
          <a:spcPts val="398"/>
        </a:spcAft>
        <a:buClr>
          <a:schemeClr val="accent1"/>
        </a:buClr>
        <a:buSzPct val="80000"/>
        <a:buFont typeface="Corbel" pitchFamily="34" charset="0"/>
        <a:buChar char="•"/>
        <a:defRPr sz="1592" kern="1200">
          <a:solidFill>
            <a:schemeClr val="accent1"/>
          </a:solidFill>
          <a:latin typeface="+mn-lt"/>
          <a:ea typeface="+mn-ea"/>
          <a:cs typeface="+mn-cs"/>
        </a:defRPr>
      </a:lvl8pPr>
      <a:lvl9pPr marL="2487516" indent="-227459" algn="l" defTabSz="909834" rtl="0" eaLnBrk="1" latinLnBrk="0" hangingPunct="1">
        <a:lnSpc>
          <a:spcPct val="90000"/>
        </a:lnSpc>
        <a:spcBef>
          <a:spcPts val="200"/>
        </a:spcBef>
        <a:spcAft>
          <a:spcPts val="398"/>
        </a:spcAft>
        <a:buClr>
          <a:schemeClr val="accent1"/>
        </a:buClr>
        <a:buSzPct val="80000"/>
        <a:buFont typeface="Corbel" pitchFamily="34" charset="0"/>
        <a:buChar char="•"/>
        <a:defRPr sz="1592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9834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1pPr>
      <a:lvl2pPr marL="454917" algn="l" defTabSz="909834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2pPr>
      <a:lvl3pPr marL="909834" algn="l" defTabSz="909834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3pPr>
      <a:lvl4pPr marL="1364751" algn="l" defTabSz="909834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4pPr>
      <a:lvl5pPr marL="1819667" algn="l" defTabSz="909834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5pPr>
      <a:lvl6pPr marL="2274584" algn="l" defTabSz="909834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6pPr>
      <a:lvl7pPr marL="2729501" algn="l" defTabSz="909834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7pPr>
      <a:lvl8pPr marL="3184418" algn="l" defTabSz="909834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8pPr>
      <a:lvl9pPr marL="3639335" algn="l" defTabSz="909834" rtl="0" eaLnBrk="1" latinLnBrk="0" hangingPunct="1">
        <a:defRPr sz="179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ra.gmu.edu/about/contact-u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ra.gmu.edu/wp-content/uploads/2025/08/NoVa_DataCenters.pdf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www.linkedin.com/company/center-for-regional-analysi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4652257" y="5827453"/>
            <a:ext cx="3031214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September 15, 2026</a:t>
            </a:r>
          </a:p>
        </p:txBody>
      </p:sp>
      <p:sp>
        <p:nvSpPr>
          <p:cNvPr id="34821" name="TextBox 4"/>
          <p:cNvSpPr txBox="1">
            <a:spLocks noChangeArrowheads="1"/>
          </p:cNvSpPr>
          <p:nvPr/>
        </p:nvSpPr>
        <p:spPr bwMode="auto">
          <a:xfrm>
            <a:off x="2033361" y="1461434"/>
            <a:ext cx="826894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Data Center Impacts on Housing Values in Northern Virginia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97088" y="3826906"/>
            <a:ext cx="754148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Terry L. Clower, Ph.D.</a:t>
            </a: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Center for Regional Analysis / Stephen S. Fuller Institute</a:t>
            </a: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Schar School of Policy and Government</a:t>
            </a: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George Mason University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85FC63-BA7A-456D-95B9-E3C0451F0B28}"/>
              </a:ext>
            </a:extLst>
          </p:cNvPr>
          <p:cNvSpPr txBox="1"/>
          <p:nvPr/>
        </p:nvSpPr>
        <p:spPr>
          <a:xfrm>
            <a:off x="5988563" y="1814545"/>
            <a:ext cx="184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28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0701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534A0-D12E-59D9-F917-9CAE2855B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E7924-A9B1-9474-B83F-9ADA77AA1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Address the rhetoric on data center impacts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Data driven analysis using established statistical approaches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Based on actual transactions</a:t>
            </a:r>
          </a:p>
        </p:txBody>
      </p:sp>
    </p:spTree>
    <p:extLst>
      <p:ext uri="{BB962C8B-B14F-4D97-AF65-F5344CB8AC3E}">
        <p14:creationId xmlns:p14="http://schemas.microsoft.com/office/powerpoint/2010/main" val="283089066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E8C49-31E4-1263-7B99-7FB5BB3EE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41803-2D22-DEEF-6EC2-0CFF7ABF5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Residential home sales: </a:t>
            </a:r>
          </a:p>
          <a:p>
            <a:pPr lvl="1"/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Bright MLS</a:t>
            </a:r>
          </a:p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Location of data centers:</a:t>
            </a:r>
          </a:p>
          <a:p>
            <a:pPr lvl="1"/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Northern Virginia Regional Commission</a:t>
            </a:r>
          </a:p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Other geographic features:</a:t>
            </a:r>
          </a:p>
          <a:p>
            <a:pPr lvl="1"/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GIS modeling by CRA staff</a:t>
            </a:r>
          </a:p>
        </p:txBody>
      </p:sp>
    </p:spTree>
    <p:extLst>
      <p:ext uri="{BB962C8B-B14F-4D97-AF65-F5344CB8AC3E}">
        <p14:creationId xmlns:p14="http://schemas.microsoft.com/office/powerpoint/2010/main" val="41222894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3D2EB-D05E-FC79-1856-93BC28197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3CCB8-45B5-D3A4-FD8E-48A7F8DAC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717" y="1831157"/>
            <a:ext cx="5788529" cy="4038600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Residential sales</a:t>
            </a:r>
          </a:p>
          <a:p>
            <a:pPr lvl="1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Not for sale by owner</a:t>
            </a:r>
          </a:p>
          <a:p>
            <a:pPr lvl="1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Single Family, Townhome, Condo</a:t>
            </a:r>
          </a:p>
          <a:p>
            <a:pPr lvl="1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Location within 7 miles of a data center in Loudoun, Prince William, and Fairfax Counties </a:t>
            </a:r>
          </a:p>
          <a:p>
            <a:pPr lvl="1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Sale closed in 2023(n=13,348)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Methodology</a:t>
            </a:r>
          </a:p>
          <a:p>
            <a:pPr lvl="1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Hedonic model</a:t>
            </a:r>
          </a:p>
          <a:p>
            <a:pPr lvl="1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Robust Multivariate Regression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D100519-7A6D-9829-6CCE-4D9E1A9F60D4}"/>
              </a:ext>
            </a:extLst>
          </p:cNvPr>
          <p:cNvSpPr txBox="1">
            <a:spLocks/>
          </p:cNvSpPr>
          <p:nvPr/>
        </p:nvSpPr>
        <p:spPr>
          <a:xfrm>
            <a:off x="6212264" y="1831157"/>
            <a:ext cx="5657184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Testable hypothesis:</a:t>
            </a:r>
          </a:p>
          <a:p>
            <a:pPr lvl="1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Being closer to a data center will lower the realized sales price of a home holding other characteristics constant</a:t>
            </a:r>
          </a:p>
          <a:p>
            <a:pPr lvl="2"/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A one-tailed hypothesis</a:t>
            </a:r>
          </a:p>
          <a:p>
            <a:r>
              <a:rPr lang="en-US" sz="2400" i="1" dirty="0">
                <a:solidFill>
                  <a:schemeClr val="accent1">
                    <a:lumMod val="75000"/>
                  </a:schemeClr>
                </a:solidFill>
              </a:rPr>
              <a:t>A-priori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expectation:</a:t>
            </a:r>
          </a:p>
          <a:p>
            <a:pPr lvl="1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Find a negative impact and then test how data centers compare to other industrial land uses</a:t>
            </a:r>
          </a:p>
        </p:txBody>
      </p:sp>
    </p:spTree>
    <p:extLst>
      <p:ext uri="{BB962C8B-B14F-4D97-AF65-F5344CB8AC3E}">
        <p14:creationId xmlns:p14="http://schemas.microsoft.com/office/powerpoint/2010/main" val="321063555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B0D44-6101-AF65-0E6F-8824959E8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Characteristics</a:t>
            </a:r>
            <a:br>
              <a:rPr lang="en-US" dirty="0"/>
            </a:br>
            <a:r>
              <a:rPr lang="en-US" sz="2400" dirty="0"/>
              <a:t>[expected effect]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C74E5-55A0-1D0D-2B00-BE2CB27FA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011" y="2057400"/>
            <a:ext cx="4732256" cy="4038600"/>
          </a:xfrm>
        </p:spPr>
        <p:txBody>
          <a:bodyPr>
            <a:normAutofit lnSpcReduction="10000"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Age [-]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Number of bedrooms [+]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Living area in ft</a:t>
            </a:r>
            <a:r>
              <a:rPr lang="en-US" sz="2800" baseline="30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[+]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Size of lot in acres [+]</a:t>
            </a:r>
          </a:p>
          <a:p>
            <a:pPr lvl="1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Not multifamily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Type of housing [SF+, TH+]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Distance to primary road [-]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Distance to Metro station [-]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0E27B7-41B2-FEA5-85C2-339B793EBF7B}"/>
              </a:ext>
            </a:extLst>
          </p:cNvPr>
          <p:cNvSpPr txBox="1">
            <a:spLocks/>
          </p:cNvSpPr>
          <p:nvPr/>
        </p:nvSpPr>
        <p:spPr>
          <a:xfrm>
            <a:off x="6334812" y="2057400"/>
            <a:ext cx="5573181" cy="4038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Distance to IAD [+]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Distance to downtown [-]</a:t>
            </a:r>
          </a:p>
          <a:p>
            <a:pPr lvl="1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Farragut Square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Distance to Office zoned land [+]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Distance to Industrial zoned land [+]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Distance to Potomac River [-]</a:t>
            </a:r>
          </a:p>
          <a:p>
            <a:pPr lvl="1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Proxy for Potomac/McLean effect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Distance to Data Center [+]</a:t>
            </a:r>
          </a:p>
        </p:txBody>
      </p:sp>
    </p:spTree>
    <p:extLst>
      <p:ext uri="{BB962C8B-B14F-4D97-AF65-F5344CB8AC3E}">
        <p14:creationId xmlns:p14="http://schemas.microsoft.com/office/powerpoint/2010/main" val="140458978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DCFFC-16DA-A254-F809-79189D2D5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717" y="272934"/>
            <a:ext cx="11643276" cy="980831"/>
          </a:xfrm>
        </p:spPr>
        <p:txBody>
          <a:bodyPr/>
          <a:lstStyle/>
          <a:p>
            <a:r>
              <a:rPr lang="en-US" dirty="0"/>
              <a:t>Findings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8110240-1975-1A88-2B81-F557999814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557763"/>
              </p:ext>
            </p:extLst>
          </p:nvPr>
        </p:nvGraphicFramePr>
        <p:xfrm>
          <a:off x="367645" y="1366888"/>
          <a:ext cx="11227325" cy="50984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46465">
                  <a:extLst>
                    <a:ext uri="{9D8B030D-6E8A-4147-A177-3AD203B41FA5}">
                      <a16:colId xmlns:a16="http://schemas.microsoft.com/office/drawing/2014/main" val="1998962936"/>
                    </a:ext>
                  </a:extLst>
                </a:gridCol>
                <a:gridCol w="1495976">
                  <a:extLst>
                    <a:ext uri="{9D8B030D-6E8A-4147-A177-3AD203B41FA5}">
                      <a16:colId xmlns:a16="http://schemas.microsoft.com/office/drawing/2014/main" val="2579666802"/>
                    </a:ext>
                  </a:extLst>
                </a:gridCol>
                <a:gridCol w="1871221">
                  <a:extLst>
                    <a:ext uri="{9D8B030D-6E8A-4147-A177-3AD203B41FA5}">
                      <a16:colId xmlns:a16="http://schemas.microsoft.com/office/drawing/2014/main" val="2654987284"/>
                    </a:ext>
                  </a:extLst>
                </a:gridCol>
                <a:gridCol w="1871221">
                  <a:extLst>
                    <a:ext uri="{9D8B030D-6E8A-4147-A177-3AD203B41FA5}">
                      <a16:colId xmlns:a16="http://schemas.microsoft.com/office/drawing/2014/main" val="984353049"/>
                    </a:ext>
                  </a:extLst>
                </a:gridCol>
                <a:gridCol w="1871221">
                  <a:extLst>
                    <a:ext uri="{9D8B030D-6E8A-4147-A177-3AD203B41FA5}">
                      <a16:colId xmlns:a16="http://schemas.microsoft.com/office/drawing/2014/main" val="1566616994"/>
                    </a:ext>
                  </a:extLst>
                </a:gridCol>
                <a:gridCol w="1871221">
                  <a:extLst>
                    <a:ext uri="{9D8B030D-6E8A-4147-A177-3AD203B41FA5}">
                      <a16:colId xmlns:a16="http://schemas.microsoft.com/office/drawing/2014/main" val="2571072872"/>
                    </a:ext>
                  </a:extLst>
                </a:gridCol>
              </a:tblGrid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Variable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Coefficient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T-Test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Prob Level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Significant (Y/N)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Expected Sign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1508113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Intercept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502,657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41.288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&lt;0.000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Yes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6748353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Age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-2,951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-35.179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&lt;0.000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Yes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5584268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# Bedrooms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24,247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14.141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&lt;0.000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Yes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9962775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Living Area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156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114.041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&lt;0.000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Yes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1866297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Lot Size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29,707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27.143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&lt;0.000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Yes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3995206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Dist to Primary Road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-8,475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-10.805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&lt;0.000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Yes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5499334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Dist to Metro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-6,251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-7.717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&lt;0.000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Yes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6931467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Dist to Dulles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2,282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4.532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&lt;0.000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Yes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6133550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Dist to Downtown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-14,762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-29.869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&lt;0.000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Yes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165390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Dist to Potomac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-71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-0.182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  0.428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No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6179926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Dist to Industrial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47,523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21.376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&lt;0.000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Yes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7706864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Dist to Office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5,737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4.608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&lt;0.000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Yes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6303995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Detached Home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210,703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-18.355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&lt;0.000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Yes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1260682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Townhome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115,572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42.470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&lt;0.000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Yes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7947967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Dist</a:t>
                      </a:r>
                      <a:r>
                        <a:rPr lang="en-US" sz="1800" b="1" kern="1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 to Data Center</a:t>
                      </a:r>
                      <a:endParaRPr lang="en-US" sz="1800" b="1" kern="1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>
                          <a:effectLst/>
                          <a:highlight>
                            <a:srgbClr val="00FF00"/>
                          </a:highlight>
                        </a:rPr>
                        <a:t>-15,886</a:t>
                      </a:r>
                      <a:endParaRPr lang="en-US" sz="1800" b="1" kern="100">
                        <a:effectLst/>
                        <a:highlight>
                          <a:srgbClr val="00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>
                          <a:effectLst/>
                          <a:highlight>
                            <a:srgbClr val="00FF00"/>
                          </a:highlight>
                        </a:rPr>
                        <a:t>31.106</a:t>
                      </a:r>
                      <a:endParaRPr lang="en-US" sz="1800" b="1" kern="100">
                        <a:effectLst/>
                        <a:highlight>
                          <a:srgbClr val="00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>
                          <a:effectLst/>
                          <a:highlight>
                            <a:srgbClr val="00FF00"/>
                          </a:highlight>
                        </a:rPr>
                        <a:t>&lt;0.000</a:t>
                      </a:r>
                      <a:endParaRPr lang="en-US" sz="1800" b="1" kern="100">
                        <a:effectLst/>
                        <a:highlight>
                          <a:srgbClr val="00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>
                          <a:effectLst/>
                          <a:highlight>
                            <a:srgbClr val="00FF00"/>
                          </a:highlight>
                        </a:rPr>
                        <a:t>Yes</a:t>
                      </a:r>
                      <a:endParaRPr lang="en-US" sz="1800" b="1" kern="100">
                        <a:effectLst/>
                        <a:highlight>
                          <a:srgbClr val="00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b="1" kern="100" dirty="0">
                          <a:effectLst/>
                          <a:highlight>
                            <a:srgbClr val="00FF00"/>
                          </a:highlight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8473780"/>
                  </a:ext>
                </a:extLst>
              </a:tr>
              <a:tr h="293808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Model R</a:t>
                      </a:r>
                      <a:r>
                        <a:rPr lang="en-US" sz="1800" kern="100" baseline="30000">
                          <a:effectLst/>
                        </a:rPr>
                        <a:t>2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  <a:highlight>
                            <a:srgbClr val="00FF00"/>
                          </a:highlight>
                        </a:rPr>
                        <a:t>0.8672</a:t>
                      </a:r>
                      <a:endParaRPr lang="en-US" sz="1800" kern="100" dirty="0">
                        <a:effectLst/>
                        <a:highlight>
                          <a:srgbClr val="00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effectLst/>
                        </a:rPr>
                        <a:t> </a:t>
                      </a:r>
                      <a:endParaRPr lang="en-US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 dirty="0">
                          <a:effectLst/>
                        </a:rPr>
                        <a:t> </a:t>
                      </a: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9879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369452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82EEC-A37D-0DDB-9954-E9FAB103A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05490-376D-5C17-76B4-BA990CADB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888" y="1629294"/>
            <a:ext cx="11104775" cy="4466706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Proper phrasing for our findings: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We failed to reject the null hypothesis that data centers, on average, do not negatively impact home values.</a:t>
            </a:r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It is possible you could find some examples of negative impacts, which will be the only cases shown in social media and planning commission meetings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We do not claim that being closer to a data center will make a property more attractive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Explaining 87% of variance is high, but there are other factors, such as condition of the home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 our sample, 146 homes located within ¼ mile of a data center sold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NOVA housing market is somewhat unique with pent up demand from years of under-building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Has the recent hype changed the market in 2026?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Anecdotally, there is little evidence of a shift in buyer behavior</a:t>
            </a:r>
          </a:p>
        </p:txBody>
      </p:sp>
    </p:spTree>
    <p:extLst>
      <p:ext uri="{BB962C8B-B14F-4D97-AF65-F5344CB8AC3E}">
        <p14:creationId xmlns:p14="http://schemas.microsoft.com/office/powerpoint/2010/main" val="161670589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6C689F20-C5EC-49D1-BE73-34E335CC1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7495" y="1578519"/>
            <a:ext cx="843727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Thank You</a:t>
            </a:r>
          </a:p>
          <a:p>
            <a:pPr algn="ctr"/>
            <a:r>
              <a:rPr lang="en-US" sz="6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cra.gmu.edu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03D7C0-3FAF-4BED-AB28-3AE7C6B43F37}"/>
              </a:ext>
            </a:extLst>
          </p:cNvPr>
          <p:cNvSpPr txBox="1"/>
          <p:nvPr/>
        </p:nvSpPr>
        <p:spPr>
          <a:xfrm>
            <a:off x="8193744" y="3892980"/>
            <a:ext cx="3569915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2A4F1D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 Us</a:t>
            </a:r>
            <a:endParaRPr lang="en-US" sz="2800" b="1" dirty="0">
              <a:solidFill>
                <a:srgbClr val="2A4F1D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or</a:t>
            </a:r>
          </a:p>
          <a:p>
            <a:pPr algn="ctr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Subscribe to the newsletter:</a:t>
            </a:r>
          </a:p>
          <a:p>
            <a:pPr algn="ctr"/>
            <a:r>
              <a:rPr lang="en-US" sz="5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algn="ctr"/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cra@gmu.edu</a:t>
            </a:r>
            <a:endParaRPr lang="en-US" sz="2400" dirty="0"/>
          </a:p>
        </p:txBody>
      </p:sp>
      <p:pic>
        <p:nvPicPr>
          <p:cNvPr id="10" name="Picture 9">
            <a:hlinkClick r:id="rId4"/>
            <a:extLst>
              <a:ext uri="{FF2B5EF4-FFF2-40B4-BE49-F238E27FC236}">
                <a16:creationId xmlns:a16="http://schemas.microsoft.com/office/drawing/2014/main" id="{E48C06DF-5A82-4655-BD58-7935F658A6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4099" y="5876925"/>
            <a:ext cx="694974" cy="6231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80C872-6F59-6D6D-BDB8-D634A7E7CD14}"/>
              </a:ext>
            </a:extLst>
          </p:cNvPr>
          <p:cNvSpPr txBox="1"/>
          <p:nvPr/>
        </p:nvSpPr>
        <p:spPr>
          <a:xfrm>
            <a:off x="154952" y="3808429"/>
            <a:ext cx="72492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Link to report: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https://cra.gmu.edu/wp-content/uploads/2025/08/NoVa_DataCenters.pdf</a:t>
            </a:r>
          </a:p>
          <a:p>
            <a:endParaRPr lang="en-US" dirty="0">
              <a:solidFill>
                <a:schemeClr val="accent1">
                  <a:lumMod val="50000"/>
                </a:schemeClr>
              </a:solidFill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Path to report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cra.gmu.edu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 Research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     Reports by Date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            2025</a:t>
            </a:r>
          </a:p>
        </p:txBody>
      </p:sp>
    </p:spTree>
    <p:extLst>
      <p:ext uri="{BB962C8B-B14F-4D97-AF65-F5344CB8AC3E}">
        <p14:creationId xmlns:p14="http://schemas.microsoft.com/office/powerpoint/2010/main" val="329348256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4_Basis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7_Basis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87864ADAE5C44C9494EA1977E79BB2" ma:contentTypeVersion="3" ma:contentTypeDescription="Create a new document." ma:contentTypeScope="" ma:versionID="d8c8080c7668f7bda5891b0412e38c69">
  <xsd:schema xmlns:xsd="http://www.w3.org/2001/XMLSchema" xmlns:xs="http://www.w3.org/2001/XMLSchema" xmlns:p="http://schemas.microsoft.com/office/2006/metadata/properties" xmlns:ns3="10f89b03-e97c-45ad-a439-853dd206d5ba" targetNamespace="http://schemas.microsoft.com/office/2006/metadata/properties" ma:root="true" ma:fieldsID="e9b8b05cb81db5f9ea23a51bb8b649b8" ns3:_="">
    <xsd:import namespace="10f89b03-e97c-45ad-a439-853dd206d5b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f89b03-e97c-45ad-a439-853dd206d5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50C306F-2758-43AE-A4D9-8C1CF021AA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93A3E3-2FAE-49F4-98C5-6DAC5B19CB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f89b03-e97c-45ad-a439-853dd206d5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FEEEE7-CF72-4C1E-B80C-A138E8A9B7B8}">
  <ds:schemaRefs>
    <ds:schemaRef ds:uri="http://purl.org/dc/terms/"/>
    <ds:schemaRef ds:uri="http://purl.org/dc/dcmitype/"/>
    <ds:schemaRef ds:uri="10f89b03-e97c-45ad-a439-853dd206d5ba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342346</TotalTime>
  <Words>621</Words>
  <Application>Microsoft Office PowerPoint</Application>
  <PresentationFormat>Custom</PresentationFormat>
  <Paragraphs>177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Calibri</vt:lpstr>
      <vt:lpstr>Cambria</vt:lpstr>
      <vt:lpstr>Corbel</vt:lpstr>
      <vt:lpstr>4_Basis</vt:lpstr>
      <vt:lpstr>7_Basis</vt:lpstr>
      <vt:lpstr>PowerPoint Presentation</vt:lpstr>
      <vt:lpstr>Purpose</vt:lpstr>
      <vt:lpstr>Data Sources</vt:lpstr>
      <vt:lpstr>Study Parameters</vt:lpstr>
      <vt:lpstr>Control Characteristics [expected effect]</vt:lpstr>
      <vt:lpstr>Findings</vt:lpstr>
      <vt:lpstr>Discussion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Waters</dc:creator>
  <cp:lastModifiedBy>Terry Clower</cp:lastModifiedBy>
  <cp:revision>6390</cp:revision>
  <cp:lastPrinted>2022-10-11T14:55:26Z</cp:lastPrinted>
  <dcterms:created xsi:type="dcterms:W3CDTF">2016-03-24T18:24:40Z</dcterms:created>
  <dcterms:modified xsi:type="dcterms:W3CDTF">2026-09-14T14:36:48Z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0x010100DE87864ADAE5C44C9494EA1977E79BB2</vt:lpwstr>
  </property>
</Properties>
</file>